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 id="2147483660" r:id="rId3"/>
  </p:sldMasterIdLst>
  <p:handoutMasterIdLst>
    <p:handoutMasterId r:id="rId53"/>
  </p:handoutMasterIdLst>
  <p:sldIdLst>
    <p:sldId id="257" r:id="rId4"/>
    <p:sldId id="330" r:id="rId5"/>
    <p:sldId id="289" r:id="rId6"/>
    <p:sldId id="270" r:id="rId7"/>
    <p:sldId id="271" r:id="rId8"/>
    <p:sldId id="313" r:id="rId9"/>
    <p:sldId id="314" r:id="rId10"/>
    <p:sldId id="315" r:id="rId11"/>
    <p:sldId id="316" r:id="rId12"/>
    <p:sldId id="317" r:id="rId13"/>
    <p:sldId id="276" r:id="rId14"/>
    <p:sldId id="287" r:id="rId15"/>
    <p:sldId id="321" r:id="rId16"/>
    <p:sldId id="322" r:id="rId17"/>
    <p:sldId id="323" r:id="rId18"/>
    <p:sldId id="324" r:id="rId19"/>
    <p:sldId id="278" r:id="rId20"/>
    <p:sldId id="277" r:id="rId21"/>
    <p:sldId id="281" r:id="rId22"/>
    <p:sldId id="274" r:id="rId23"/>
    <p:sldId id="318" r:id="rId24"/>
    <p:sldId id="279" r:id="rId25"/>
    <p:sldId id="319" r:id="rId26"/>
    <p:sldId id="320" r:id="rId27"/>
    <p:sldId id="280" r:id="rId28"/>
    <p:sldId id="282" r:id="rId29"/>
    <p:sldId id="283" r:id="rId30"/>
    <p:sldId id="284" r:id="rId31"/>
    <p:sldId id="286" r:id="rId32"/>
    <p:sldId id="288" r:id="rId33"/>
    <p:sldId id="290" r:id="rId34"/>
    <p:sldId id="311" r:id="rId35"/>
    <p:sldId id="312" r:id="rId36"/>
    <p:sldId id="296" r:id="rId37"/>
    <p:sldId id="299" r:id="rId38"/>
    <p:sldId id="300" r:id="rId39"/>
    <p:sldId id="301" r:id="rId40"/>
    <p:sldId id="303" r:id="rId41"/>
    <p:sldId id="304" r:id="rId42"/>
    <p:sldId id="305" r:id="rId43"/>
    <p:sldId id="306" r:id="rId44"/>
    <p:sldId id="302" r:id="rId45"/>
    <p:sldId id="327" r:id="rId46"/>
    <p:sldId id="325" r:id="rId47"/>
    <p:sldId id="326" r:id="rId48"/>
    <p:sldId id="328" r:id="rId49"/>
    <p:sldId id="307" r:id="rId50"/>
    <p:sldId id="329" r:id="rId51"/>
    <p:sldId id="275"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975" autoAdjust="0"/>
    <p:restoredTop sz="94660"/>
  </p:normalViewPr>
  <p:slideViewPr>
    <p:cSldViewPr>
      <p:cViewPr varScale="1">
        <p:scale>
          <a:sx n="73" d="100"/>
          <a:sy n="73" d="100"/>
        </p:scale>
        <p:origin x="-1200" y="-108"/>
      </p:cViewPr>
      <p:guideLst>
        <p:guide orient="horz" pos="2160"/>
        <p:guide pos="2880"/>
      </p:guideLst>
    </p:cSldViewPr>
  </p:slideViewPr>
  <p:notesTextViewPr>
    <p:cViewPr>
      <p:scale>
        <a:sx n="100" d="100"/>
        <a:sy n="100" d="100"/>
      </p:scale>
      <p:origin x="0" y="0"/>
    </p:cViewPr>
  </p:notesTextViewPr>
  <p:notesViewPr>
    <p:cSldViewPr>
      <p:cViewPr varScale="1">
        <p:scale>
          <a:sx n="78" d="100"/>
          <a:sy n="78" d="100"/>
        </p:scale>
        <p:origin x="-2070"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5" Type="http://schemas.openxmlformats.org/officeDocument/2006/relationships/image" Target="../media/image31.emf"/><Relationship Id="rId4"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E4FF8FC-8473-4DFD-87CC-D576DA80B410}" type="datetimeFigureOut">
              <a:rPr lang="en-US" smtClean="0"/>
              <a:pPr/>
              <a:t>14/09/2015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422161-F0FA-48FB-AB7F-FA9B9B1E1F93}"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5" name="Rectangle 104"/>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a:spLocks/>
          </p:cNvSpPr>
          <p:nvPr userDrawn="1"/>
        </p:nvSpPr>
        <p:spPr bwMode="auto">
          <a:xfrm>
            <a:off x="8054975" y="0"/>
            <a:ext cx="1089025" cy="2663164"/>
          </a:xfrm>
          <a:custGeom>
            <a:avLst/>
            <a:gdLst/>
            <a:ahLst/>
            <a:cxnLst>
              <a:cxn ang="0">
                <a:pos x="0" y="0"/>
              </a:cxn>
              <a:cxn ang="0">
                <a:pos x="1432" y="0"/>
              </a:cxn>
              <a:cxn ang="0">
                <a:pos x="1432" y="3492"/>
              </a:cxn>
              <a:cxn ang="0">
                <a:pos x="1419" y="3252"/>
              </a:cxn>
              <a:cxn ang="0">
                <a:pos x="1406" y="3024"/>
              </a:cxn>
              <a:cxn ang="0">
                <a:pos x="1393" y="2807"/>
              </a:cxn>
              <a:cxn ang="0">
                <a:pos x="1379" y="2601"/>
              </a:cxn>
              <a:cxn ang="0">
                <a:pos x="1364" y="2407"/>
              </a:cxn>
              <a:cxn ang="0">
                <a:pos x="1348" y="2222"/>
              </a:cxn>
              <a:cxn ang="0">
                <a:pos x="1330" y="2047"/>
              </a:cxn>
              <a:cxn ang="0">
                <a:pos x="1311" y="1881"/>
              </a:cxn>
              <a:cxn ang="0">
                <a:pos x="1291" y="1726"/>
              </a:cxn>
              <a:cxn ang="0">
                <a:pos x="1268" y="1580"/>
              </a:cxn>
              <a:cxn ang="0">
                <a:pos x="1245" y="1442"/>
              </a:cxn>
              <a:cxn ang="0">
                <a:pos x="1218" y="1313"/>
              </a:cxn>
              <a:cxn ang="0">
                <a:pos x="1190" y="1192"/>
              </a:cxn>
              <a:cxn ang="0">
                <a:pos x="1158" y="1078"/>
              </a:cxn>
              <a:cxn ang="0">
                <a:pos x="1125" y="973"/>
              </a:cxn>
              <a:cxn ang="0">
                <a:pos x="1089" y="873"/>
              </a:cxn>
              <a:cxn ang="0">
                <a:pos x="1049" y="781"/>
              </a:cxn>
              <a:cxn ang="0">
                <a:pos x="1007" y="696"/>
              </a:cxn>
              <a:cxn ang="0">
                <a:pos x="962" y="617"/>
              </a:cxn>
              <a:cxn ang="0">
                <a:pos x="913" y="544"/>
              </a:cxn>
              <a:cxn ang="0">
                <a:pos x="860" y="475"/>
              </a:cxn>
              <a:cxn ang="0">
                <a:pos x="804" y="413"/>
              </a:cxn>
              <a:cxn ang="0">
                <a:pos x="744" y="354"/>
              </a:cxn>
              <a:cxn ang="0">
                <a:pos x="680" y="301"/>
              </a:cxn>
              <a:cxn ang="0">
                <a:pos x="611" y="252"/>
              </a:cxn>
              <a:cxn ang="0">
                <a:pos x="539" y="206"/>
              </a:cxn>
              <a:cxn ang="0">
                <a:pos x="461" y="165"/>
              </a:cxn>
              <a:cxn ang="0">
                <a:pos x="379" y="128"/>
              </a:cxn>
              <a:cxn ang="0">
                <a:pos x="292" y="92"/>
              </a:cxn>
              <a:cxn ang="0">
                <a:pos x="200" y="59"/>
              </a:cxn>
              <a:cxn ang="0">
                <a:pos x="103" y="28"/>
              </a:cxn>
              <a:cxn ang="0">
                <a:pos x="0" y="0"/>
              </a:cxn>
            </a:cxnLst>
            <a:rect l="0" t="0" r="r" b="b"/>
            <a:pathLst>
              <a:path w="1432" h="3492">
                <a:moveTo>
                  <a:pt x="0" y="0"/>
                </a:moveTo>
                <a:lnTo>
                  <a:pt x="1432" y="0"/>
                </a:lnTo>
                <a:lnTo>
                  <a:pt x="1432" y="3492"/>
                </a:lnTo>
                <a:lnTo>
                  <a:pt x="1419" y="3252"/>
                </a:lnTo>
                <a:lnTo>
                  <a:pt x="1406" y="3024"/>
                </a:lnTo>
                <a:lnTo>
                  <a:pt x="1393" y="2807"/>
                </a:lnTo>
                <a:lnTo>
                  <a:pt x="1379" y="2601"/>
                </a:lnTo>
                <a:lnTo>
                  <a:pt x="1364" y="2407"/>
                </a:lnTo>
                <a:lnTo>
                  <a:pt x="1348" y="2222"/>
                </a:lnTo>
                <a:lnTo>
                  <a:pt x="1330" y="2047"/>
                </a:lnTo>
                <a:lnTo>
                  <a:pt x="1311" y="1881"/>
                </a:lnTo>
                <a:lnTo>
                  <a:pt x="1291" y="1726"/>
                </a:lnTo>
                <a:lnTo>
                  <a:pt x="1268" y="1580"/>
                </a:lnTo>
                <a:lnTo>
                  <a:pt x="1245" y="1442"/>
                </a:lnTo>
                <a:lnTo>
                  <a:pt x="1218" y="1313"/>
                </a:lnTo>
                <a:lnTo>
                  <a:pt x="1190" y="1192"/>
                </a:lnTo>
                <a:lnTo>
                  <a:pt x="1158" y="1078"/>
                </a:lnTo>
                <a:lnTo>
                  <a:pt x="1125" y="973"/>
                </a:lnTo>
                <a:lnTo>
                  <a:pt x="1089" y="873"/>
                </a:lnTo>
                <a:lnTo>
                  <a:pt x="1049" y="781"/>
                </a:lnTo>
                <a:lnTo>
                  <a:pt x="1007" y="696"/>
                </a:lnTo>
                <a:lnTo>
                  <a:pt x="962" y="617"/>
                </a:lnTo>
                <a:lnTo>
                  <a:pt x="913" y="544"/>
                </a:lnTo>
                <a:lnTo>
                  <a:pt x="860" y="475"/>
                </a:lnTo>
                <a:lnTo>
                  <a:pt x="804" y="413"/>
                </a:lnTo>
                <a:lnTo>
                  <a:pt x="744" y="354"/>
                </a:lnTo>
                <a:lnTo>
                  <a:pt x="680" y="301"/>
                </a:lnTo>
                <a:lnTo>
                  <a:pt x="611" y="252"/>
                </a:lnTo>
                <a:lnTo>
                  <a:pt x="539" y="206"/>
                </a:lnTo>
                <a:lnTo>
                  <a:pt x="461" y="165"/>
                </a:lnTo>
                <a:lnTo>
                  <a:pt x="379" y="128"/>
                </a:lnTo>
                <a:lnTo>
                  <a:pt x="292" y="92"/>
                </a:lnTo>
                <a:lnTo>
                  <a:pt x="200" y="59"/>
                </a:lnTo>
                <a:lnTo>
                  <a:pt x="103" y="28"/>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05"/>
          <p:cNvSpPr>
            <a:spLocks/>
          </p:cNvSpPr>
          <p:nvPr userDrawn="1"/>
        </p:nvSpPr>
        <p:spPr bwMode="auto">
          <a:xfrm>
            <a:off x="1295400" y="5715000"/>
            <a:ext cx="6858000" cy="914400"/>
          </a:xfrm>
          <a:custGeom>
            <a:avLst/>
            <a:gdLst/>
            <a:ahLst/>
            <a:cxnLst>
              <a:cxn ang="0">
                <a:pos x="17264" y="180"/>
              </a:cxn>
              <a:cxn ang="0">
                <a:pos x="16706" y="689"/>
              </a:cxn>
              <a:cxn ang="0">
                <a:pos x="15959" y="1141"/>
              </a:cxn>
              <a:cxn ang="0">
                <a:pos x="15050" y="1535"/>
              </a:cxn>
              <a:cxn ang="0">
                <a:pos x="14003" y="1871"/>
              </a:cxn>
              <a:cxn ang="0">
                <a:pos x="12844" y="2151"/>
              </a:cxn>
              <a:cxn ang="0">
                <a:pos x="11599" y="2374"/>
              </a:cxn>
              <a:cxn ang="0">
                <a:pos x="10294" y="2540"/>
              </a:cxn>
              <a:cxn ang="0">
                <a:pos x="8951" y="2649"/>
              </a:cxn>
              <a:cxn ang="0">
                <a:pos x="7599" y="2704"/>
              </a:cxn>
              <a:cxn ang="0">
                <a:pos x="6264" y="2702"/>
              </a:cxn>
              <a:cxn ang="0">
                <a:pos x="4968" y="2645"/>
              </a:cxn>
              <a:cxn ang="0">
                <a:pos x="3740" y="2534"/>
              </a:cxn>
              <a:cxn ang="0">
                <a:pos x="2603" y="2367"/>
              </a:cxn>
              <a:cxn ang="0">
                <a:pos x="1584" y="2147"/>
              </a:cxn>
              <a:cxn ang="0">
                <a:pos x="708" y="1871"/>
              </a:cxn>
              <a:cxn ang="0">
                <a:pos x="0" y="1543"/>
              </a:cxn>
              <a:cxn ang="0">
                <a:pos x="341" y="1635"/>
              </a:cxn>
              <a:cxn ang="0">
                <a:pos x="1155" y="1920"/>
              </a:cxn>
              <a:cxn ang="0">
                <a:pos x="2121" y="2151"/>
              </a:cxn>
              <a:cxn ang="0">
                <a:pos x="3215" y="2331"/>
              </a:cxn>
              <a:cxn ang="0">
                <a:pos x="4413" y="2457"/>
              </a:cxn>
              <a:cxn ang="0">
                <a:pos x="5686" y="2531"/>
              </a:cxn>
              <a:cxn ang="0">
                <a:pos x="7011" y="2550"/>
              </a:cxn>
              <a:cxn ang="0">
                <a:pos x="8361" y="2515"/>
              </a:cxn>
              <a:cxn ang="0">
                <a:pos x="9712" y="2426"/>
              </a:cxn>
              <a:cxn ang="0">
                <a:pos x="11037" y="2283"/>
              </a:cxn>
              <a:cxn ang="0">
                <a:pos x="12311" y="2084"/>
              </a:cxn>
              <a:cxn ang="0">
                <a:pos x="13509" y="1831"/>
              </a:cxn>
              <a:cxn ang="0">
                <a:pos x="14604" y="1522"/>
              </a:cxn>
              <a:cxn ang="0">
                <a:pos x="15571" y="1158"/>
              </a:cxn>
              <a:cxn ang="0">
                <a:pos x="16386" y="737"/>
              </a:cxn>
              <a:cxn ang="0">
                <a:pos x="17021" y="260"/>
              </a:cxn>
            </a:cxnLst>
            <a:rect l="0" t="0" r="r" b="b"/>
            <a:pathLst>
              <a:path w="17264" h="2710">
                <a:moveTo>
                  <a:pt x="17264" y="0"/>
                </a:moveTo>
                <a:lnTo>
                  <a:pt x="17264" y="180"/>
                </a:lnTo>
                <a:lnTo>
                  <a:pt x="17010" y="442"/>
                </a:lnTo>
                <a:lnTo>
                  <a:pt x="16706" y="689"/>
                </a:lnTo>
                <a:lnTo>
                  <a:pt x="16354" y="923"/>
                </a:lnTo>
                <a:lnTo>
                  <a:pt x="15959" y="1141"/>
                </a:lnTo>
                <a:lnTo>
                  <a:pt x="15524" y="1345"/>
                </a:lnTo>
                <a:lnTo>
                  <a:pt x="15050" y="1535"/>
                </a:lnTo>
                <a:lnTo>
                  <a:pt x="14543" y="1710"/>
                </a:lnTo>
                <a:lnTo>
                  <a:pt x="14003" y="1871"/>
                </a:lnTo>
                <a:lnTo>
                  <a:pt x="13437" y="2018"/>
                </a:lnTo>
                <a:lnTo>
                  <a:pt x="12844" y="2151"/>
                </a:lnTo>
                <a:lnTo>
                  <a:pt x="12232" y="2269"/>
                </a:lnTo>
                <a:lnTo>
                  <a:pt x="11599" y="2374"/>
                </a:lnTo>
                <a:lnTo>
                  <a:pt x="10952" y="2464"/>
                </a:lnTo>
                <a:lnTo>
                  <a:pt x="10294" y="2540"/>
                </a:lnTo>
                <a:lnTo>
                  <a:pt x="9625" y="2602"/>
                </a:lnTo>
                <a:lnTo>
                  <a:pt x="8951" y="2649"/>
                </a:lnTo>
                <a:lnTo>
                  <a:pt x="8275" y="2684"/>
                </a:lnTo>
                <a:lnTo>
                  <a:pt x="7599" y="2704"/>
                </a:lnTo>
                <a:lnTo>
                  <a:pt x="6928" y="2710"/>
                </a:lnTo>
                <a:lnTo>
                  <a:pt x="6264" y="2702"/>
                </a:lnTo>
                <a:lnTo>
                  <a:pt x="5609" y="2681"/>
                </a:lnTo>
                <a:lnTo>
                  <a:pt x="4968" y="2645"/>
                </a:lnTo>
                <a:lnTo>
                  <a:pt x="4344" y="2597"/>
                </a:lnTo>
                <a:lnTo>
                  <a:pt x="3740" y="2534"/>
                </a:lnTo>
                <a:lnTo>
                  <a:pt x="3158" y="2457"/>
                </a:lnTo>
                <a:lnTo>
                  <a:pt x="2603" y="2367"/>
                </a:lnTo>
                <a:lnTo>
                  <a:pt x="2077" y="2264"/>
                </a:lnTo>
                <a:lnTo>
                  <a:pt x="1584" y="2147"/>
                </a:lnTo>
                <a:lnTo>
                  <a:pt x="1126" y="2016"/>
                </a:lnTo>
                <a:lnTo>
                  <a:pt x="708" y="1871"/>
                </a:lnTo>
                <a:lnTo>
                  <a:pt x="331" y="1714"/>
                </a:lnTo>
                <a:lnTo>
                  <a:pt x="0" y="1543"/>
                </a:lnTo>
                <a:lnTo>
                  <a:pt x="0" y="1474"/>
                </a:lnTo>
                <a:lnTo>
                  <a:pt x="341" y="1635"/>
                </a:lnTo>
                <a:lnTo>
                  <a:pt x="727" y="1784"/>
                </a:lnTo>
                <a:lnTo>
                  <a:pt x="1155" y="1920"/>
                </a:lnTo>
                <a:lnTo>
                  <a:pt x="1621" y="2042"/>
                </a:lnTo>
                <a:lnTo>
                  <a:pt x="2121" y="2151"/>
                </a:lnTo>
                <a:lnTo>
                  <a:pt x="2654" y="2249"/>
                </a:lnTo>
                <a:lnTo>
                  <a:pt x="3215" y="2331"/>
                </a:lnTo>
                <a:lnTo>
                  <a:pt x="3803" y="2401"/>
                </a:lnTo>
                <a:lnTo>
                  <a:pt x="4413" y="2457"/>
                </a:lnTo>
                <a:lnTo>
                  <a:pt x="5041" y="2500"/>
                </a:lnTo>
                <a:lnTo>
                  <a:pt x="5686" y="2531"/>
                </a:lnTo>
                <a:lnTo>
                  <a:pt x="6343" y="2547"/>
                </a:lnTo>
                <a:lnTo>
                  <a:pt x="7011" y="2550"/>
                </a:lnTo>
                <a:lnTo>
                  <a:pt x="7685" y="2539"/>
                </a:lnTo>
                <a:lnTo>
                  <a:pt x="8361" y="2515"/>
                </a:lnTo>
                <a:lnTo>
                  <a:pt x="9039" y="2478"/>
                </a:lnTo>
                <a:lnTo>
                  <a:pt x="9712" y="2426"/>
                </a:lnTo>
                <a:lnTo>
                  <a:pt x="10379" y="2361"/>
                </a:lnTo>
                <a:lnTo>
                  <a:pt x="11037" y="2283"/>
                </a:lnTo>
                <a:lnTo>
                  <a:pt x="11682" y="2190"/>
                </a:lnTo>
                <a:lnTo>
                  <a:pt x="12311" y="2084"/>
                </a:lnTo>
                <a:lnTo>
                  <a:pt x="12921" y="1964"/>
                </a:lnTo>
                <a:lnTo>
                  <a:pt x="13509" y="1831"/>
                </a:lnTo>
                <a:lnTo>
                  <a:pt x="14070" y="1683"/>
                </a:lnTo>
                <a:lnTo>
                  <a:pt x="14604" y="1522"/>
                </a:lnTo>
                <a:lnTo>
                  <a:pt x="15105" y="1347"/>
                </a:lnTo>
                <a:lnTo>
                  <a:pt x="15571" y="1158"/>
                </a:lnTo>
                <a:lnTo>
                  <a:pt x="15999" y="954"/>
                </a:lnTo>
                <a:lnTo>
                  <a:pt x="16386" y="737"/>
                </a:lnTo>
                <a:lnTo>
                  <a:pt x="16728" y="506"/>
                </a:lnTo>
                <a:lnTo>
                  <a:pt x="17021" y="260"/>
                </a:lnTo>
                <a:lnTo>
                  <a:pt x="17264" y="0"/>
                </a:lnTo>
                <a:close/>
              </a:path>
            </a:pathLst>
          </a:custGeom>
          <a:gradFill flip="none" rotWithShape="1">
            <a:gsLst>
              <a:gs pos="0">
                <a:schemeClr val="bg1">
                  <a:alpha val="30000"/>
                </a:schemeClr>
              </a:gs>
              <a:gs pos="50000">
                <a:schemeClr val="accent2"/>
              </a:gs>
              <a:gs pos="100000">
                <a:schemeClr val="bg1">
                  <a:alpha val="3000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rot="10800000">
            <a:off x="0" y="4520045"/>
            <a:ext cx="2057400" cy="2337955"/>
            <a:chOff x="7467600" y="0"/>
            <a:chExt cx="1676400" cy="1905000"/>
          </a:xfrm>
        </p:grpSpPr>
        <p:sp>
          <p:nvSpPr>
            <p:cNvPr id="16" name="Teardrop 15"/>
            <p:cNvSpPr/>
            <p:nvPr userDrawn="1"/>
          </p:nvSpPr>
          <p:spPr>
            <a:xfrm>
              <a:off x="7620000" y="381000"/>
              <a:ext cx="1524000" cy="1524000"/>
            </a:xfrm>
            <a:prstGeom prst="teardrop">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ardrop 14"/>
            <p:cNvSpPr/>
            <p:nvPr userDrawn="1"/>
          </p:nvSpPr>
          <p:spPr>
            <a:xfrm>
              <a:off x="7467600" y="0"/>
              <a:ext cx="1143000" cy="1143000"/>
            </a:xfrm>
            <a:prstGeom prst="teardrop">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ardrop 13"/>
            <p:cNvSpPr/>
            <p:nvPr userDrawn="1"/>
          </p:nvSpPr>
          <p:spPr>
            <a:xfrm>
              <a:off x="7772400" y="0"/>
              <a:ext cx="1371600" cy="1371600"/>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userDrawn="1"/>
        </p:nvGrpSpPr>
        <p:grpSpPr>
          <a:xfrm>
            <a:off x="6781801" y="3975905"/>
            <a:ext cx="2033178" cy="2590798"/>
            <a:chOff x="5123427" y="2586247"/>
            <a:chExt cx="3113140" cy="3966952"/>
          </a:xfrm>
        </p:grpSpPr>
        <p:sp>
          <p:nvSpPr>
            <p:cNvPr id="1034" name="Freeform 10"/>
            <p:cNvSpPr>
              <a:spLocks/>
            </p:cNvSpPr>
            <p:nvPr userDrawn="1"/>
          </p:nvSpPr>
          <p:spPr bwMode="auto">
            <a:xfrm>
              <a:off x="5123427" y="2633869"/>
              <a:ext cx="1201172" cy="3890755"/>
            </a:xfrm>
            <a:custGeom>
              <a:avLst/>
              <a:gdLst/>
              <a:ahLst/>
              <a:cxnLst>
                <a:cxn ang="0">
                  <a:pos x="272" y="264"/>
                </a:cxn>
                <a:cxn ang="0">
                  <a:pos x="256" y="324"/>
                </a:cxn>
                <a:cxn ang="0">
                  <a:pos x="252" y="382"/>
                </a:cxn>
                <a:cxn ang="0">
                  <a:pos x="248" y="446"/>
                </a:cxn>
                <a:cxn ang="0">
                  <a:pos x="254" y="478"/>
                </a:cxn>
                <a:cxn ang="0">
                  <a:pos x="254" y="530"/>
                </a:cxn>
                <a:cxn ang="0">
                  <a:pos x="234" y="606"/>
                </a:cxn>
                <a:cxn ang="0">
                  <a:pos x="208" y="746"/>
                </a:cxn>
                <a:cxn ang="0">
                  <a:pos x="206" y="814"/>
                </a:cxn>
                <a:cxn ang="0">
                  <a:pos x="198" y="830"/>
                </a:cxn>
                <a:cxn ang="0">
                  <a:pos x="208" y="844"/>
                </a:cxn>
                <a:cxn ang="0">
                  <a:pos x="240" y="860"/>
                </a:cxn>
                <a:cxn ang="0">
                  <a:pos x="240" y="876"/>
                </a:cxn>
                <a:cxn ang="0">
                  <a:pos x="234" y="882"/>
                </a:cxn>
                <a:cxn ang="0">
                  <a:pos x="212" y="888"/>
                </a:cxn>
                <a:cxn ang="0">
                  <a:pos x="194" y="882"/>
                </a:cxn>
                <a:cxn ang="0">
                  <a:pos x="164" y="872"/>
                </a:cxn>
                <a:cxn ang="0">
                  <a:pos x="152" y="884"/>
                </a:cxn>
                <a:cxn ang="0">
                  <a:pos x="120" y="894"/>
                </a:cxn>
                <a:cxn ang="0">
                  <a:pos x="92" y="886"/>
                </a:cxn>
                <a:cxn ang="0">
                  <a:pos x="86" y="880"/>
                </a:cxn>
                <a:cxn ang="0">
                  <a:pos x="84" y="852"/>
                </a:cxn>
                <a:cxn ang="0">
                  <a:pos x="70" y="842"/>
                </a:cxn>
                <a:cxn ang="0">
                  <a:pos x="72" y="814"/>
                </a:cxn>
                <a:cxn ang="0">
                  <a:pos x="60" y="766"/>
                </a:cxn>
                <a:cxn ang="0">
                  <a:pos x="52" y="694"/>
                </a:cxn>
                <a:cxn ang="0">
                  <a:pos x="50" y="626"/>
                </a:cxn>
                <a:cxn ang="0">
                  <a:pos x="50" y="500"/>
                </a:cxn>
                <a:cxn ang="0">
                  <a:pos x="42" y="432"/>
                </a:cxn>
                <a:cxn ang="0">
                  <a:pos x="36" y="422"/>
                </a:cxn>
                <a:cxn ang="0">
                  <a:pos x="42" y="414"/>
                </a:cxn>
                <a:cxn ang="0">
                  <a:pos x="36" y="406"/>
                </a:cxn>
                <a:cxn ang="0">
                  <a:pos x="24" y="392"/>
                </a:cxn>
                <a:cxn ang="0">
                  <a:pos x="12" y="366"/>
                </a:cxn>
                <a:cxn ang="0">
                  <a:pos x="4" y="338"/>
                </a:cxn>
                <a:cxn ang="0">
                  <a:pos x="4" y="272"/>
                </a:cxn>
                <a:cxn ang="0">
                  <a:pos x="30" y="186"/>
                </a:cxn>
                <a:cxn ang="0">
                  <a:pos x="66" y="142"/>
                </a:cxn>
                <a:cxn ang="0">
                  <a:pos x="114" y="128"/>
                </a:cxn>
                <a:cxn ang="0">
                  <a:pos x="128" y="126"/>
                </a:cxn>
                <a:cxn ang="0">
                  <a:pos x="142" y="128"/>
                </a:cxn>
                <a:cxn ang="0">
                  <a:pos x="152" y="100"/>
                </a:cxn>
                <a:cxn ang="0">
                  <a:pos x="146" y="88"/>
                </a:cxn>
                <a:cxn ang="0">
                  <a:pos x="146" y="72"/>
                </a:cxn>
                <a:cxn ang="0">
                  <a:pos x="152" y="60"/>
                </a:cxn>
                <a:cxn ang="0">
                  <a:pos x="144" y="42"/>
                </a:cxn>
                <a:cxn ang="0">
                  <a:pos x="146" y="34"/>
                </a:cxn>
                <a:cxn ang="0">
                  <a:pos x="168" y="8"/>
                </a:cxn>
                <a:cxn ang="0">
                  <a:pos x="186" y="4"/>
                </a:cxn>
                <a:cxn ang="0">
                  <a:pos x="192" y="2"/>
                </a:cxn>
                <a:cxn ang="0">
                  <a:pos x="220" y="6"/>
                </a:cxn>
                <a:cxn ang="0">
                  <a:pos x="232" y="16"/>
                </a:cxn>
                <a:cxn ang="0">
                  <a:pos x="248" y="38"/>
                </a:cxn>
                <a:cxn ang="0">
                  <a:pos x="250" y="64"/>
                </a:cxn>
                <a:cxn ang="0">
                  <a:pos x="240" y="70"/>
                </a:cxn>
                <a:cxn ang="0">
                  <a:pos x="232" y="88"/>
                </a:cxn>
                <a:cxn ang="0">
                  <a:pos x="214" y="128"/>
                </a:cxn>
                <a:cxn ang="0">
                  <a:pos x="220" y="150"/>
                </a:cxn>
                <a:cxn ang="0">
                  <a:pos x="256" y="172"/>
                </a:cxn>
                <a:cxn ang="0">
                  <a:pos x="276" y="216"/>
                </a:cxn>
              </a:cxnLst>
              <a:rect l="0" t="0" r="r" b="b"/>
              <a:pathLst>
                <a:path w="276" h="894">
                  <a:moveTo>
                    <a:pt x="276" y="216"/>
                  </a:moveTo>
                  <a:lnTo>
                    <a:pt x="276" y="216"/>
                  </a:lnTo>
                  <a:lnTo>
                    <a:pt x="272" y="264"/>
                  </a:lnTo>
                  <a:lnTo>
                    <a:pt x="272" y="264"/>
                  </a:lnTo>
                  <a:lnTo>
                    <a:pt x="256" y="324"/>
                  </a:lnTo>
                  <a:lnTo>
                    <a:pt x="256" y="324"/>
                  </a:lnTo>
                  <a:lnTo>
                    <a:pt x="252" y="346"/>
                  </a:lnTo>
                  <a:lnTo>
                    <a:pt x="252" y="382"/>
                  </a:lnTo>
                  <a:lnTo>
                    <a:pt x="252" y="382"/>
                  </a:lnTo>
                  <a:lnTo>
                    <a:pt x="252" y="406"/>
                  </a:lnTo>
                  <a:lnTo>
                    <a:pt x="252" y="426"/>
                  </a:lnTo>
                  <a:lnTo>
                    <a:pt x="248" y="446"/>
                  </a:lnTo>
                  <a:lnTo>
                    <a:pt x="248" y="446"/>
                  </a:lnTo>
                  <a:lnTo>
                    <a:pt x="254" y="478"/>
                  </a:lnTo>
                  <a:lnTo>
                    <a:pt x="254" y="478"/>
                  </a:lnTo>
                  <a:lnTo>
                    <a:pt x="256" y="506"/>
                  </a:lnTo>
                  <a:lnTo>
                    <a:pt x="254" y="530"/>
                  </a:lnTo>
                  <a:lnTo>
                    <a:pt x="254" y="530"/>
                  </a:lnTo>
                  <a:lnTo>
                    <a:pt x="240" y="584"/>
                  </a:lnTo>
                  <a:lnTo>
                    <a:pt x="240" y="584"/>
                  </a:lnTo>
                  <a:lnTo>
                    <a:pt x="234" y="606"/>
                  </a:lnTo>
                  <a:lnTo>
                    <a:pt x="224" y="658"/>
                  </a:lnTo>
                  <a:lnTo>
                    <a:pt x="224" y="658"/>
                  </a:lnTo>
                  <a:lnTo>
                    <a:pt x="208" y="746"/>
                  </a:lnTo>
                  <a:lnTo>
                    <a:pt x="208" y="746"/>
                  </a:lnTo>
                  <a:lnTo>
                    <a:pt x="206" y="772"/>
                  </a:lnTo>
                  <a:lnTo>
                    <a:pt x="206" y="814"/>
                  </a:lnTo>
                  <a:lnTo>
                    <a:pt x="196" y="822"/>
                  </a:lnTo>
                  <a:lnTo>
                    <a:pt x="196" y="822"/>
                  </a:lnTo>
                  <a:lnTo>
                    <a:pt x="198" y="830"/>
                  </a:lnTo>
                  <a:lnTo>
                    <a:pt x="200" y="836"/>
                  </a:lnTo>
                  <a:lnTo>
                    <a:pt x="200" y="836"/>
                  </a:lnTo>
                  <a:lnTo>
                    <a:pt x="208" y="844"/>
                  </a:lnTo>
                  <a:lnTo>
                    <a:pt x="218" y="852"/>
                  </a:lnTo>
                  <a:lnTo>
                    <a:pt x="218" y="852"/>
                  </a:lnTo>
                  <a:lnTo>
                    <a:pt x="240" y="860"/>
                  </a:lnTo>
                  <a:lnTo>
                    <a:pt x="240" y="860"/>
                  </a:lnTo>
                  <a:lnTo>
                    <a:pt x="242" y="868"/>
                  </a:lnTo>
                  <a:lnTo>
                    <a:pt x="240" y="876"/>
                  </a:lnTo>
                  <a:lnTo>
                    <a:pt x="240" y="876"/>
                  </a:lnTo>
                  <a:lnTo>
                    <a:pt x="238" y="880"/>
                  </a:lnTo>
                  <a:lnTo>
                    <a:pt x="234" y="882"/>
                  </a:lnTo>
                  <a:lnTo>
                    <a:pt x="220" y="886"/>
                  </a:lnTo>
                  <a:lnTo>
                    <a:pt x="220" y="886"/>
                  </a:lnTo>
                  <a:lnTo>
                    <a:pt x="212" y="888"/>
                  </a:lnTo>
                  <a:lnTo>
                    <a:pt x="204" y="886"/>
                  </a:lnTo>
                  <a:lnTo>
                    <a:pt x="204" y="886"/>
                  </a:lnTo>
                  <a:lnTo>
                    <a:pt x="194" y="882"/>
                  </a:lnTo>
                  <a:lnTo>
                    <a:pt x="184" y="880"/>
                  </a:lnTo>
                  <a:lnTo>
                    <a:pt x="184" y="880"/>
                  </a:lnTo>
                  <a:lnTo>
                    <a:pt x="164" y="872"/>
                  </a:lnTo>
                  <a:lnTo>
                    <a:pt x="164" y="872"/>
                  </a:lnTo>
                  <a:lnTo>
                    <a:pt x="152" y="870"/>
                  </a:lnTo>
                  <a:lnTo>
                    <a:pt x="152" y="884"/>
                  </a:lnTo>
                  <a:lnTo>
                    <a:pt x="148" y="894"/>
                  </a:lnTo>
                  <a:lnTo>
                    <a:pt x="148" y="894"/>
                  </a:lnTo>
                  <a:lnTo>
                    <a:pt x="120" y="894"/>
                  </a:lnTo>
                  <a:lnTo>
                    <a:pt x="120" y="894"/>
                  </a:lnTo>
                  <a:lnTo>
                    <a:pt x="108" y="892"/>
                  </a:lnTo>
                  <a:lnTo>
                    <a:pt x="92" y="886"/>
                  </a:lnTo>
                  <a:lnTo>
                    <a:pt x="92" y="886"/>
                  </a:lnTo>
                  <a:lnTo>
                    <a:pt x="88" y="884"/>
                  </a:lnTo>
                  <a:lnTo>
                    <a:pt x="86" y="880"/>
                  </a:lnTo>
                  <a:lnTo>
                    <a:pt x="84" y="874"/>
                  </a:lnTo>
                  <a:lnTo>
                    <a:pt x="84" y="866"/>
                  </a:lnTo>
                  <a:lnTo>
                    <a:pt x="84" y="852"/>
                  </a:lnTo>
                  <a:lnTo>
                    <a:pt x="84" y="852"/>
                  </a:lnTo>
                  <a:lnTo>
                    <a:pt x="74" y="848"/>
                  </a:lnTo>
                  <a:lnTo>
                    <a:pt x="70" y="842"/>
                  </a:lnTo>
                  <a:lnTo>
                    <a:pt x="70" y="842"/>
                  </a:lnTo>
                  <a:lnTo>
                    <a:pt x="72" y="838"/>
                  </a:lnTo>
                  <a:lnTo>
                    <a:pt x="72" y="814"/>
                  </a:lnTo>
                  <a:lnTo>
                    <a:pt x="72" y="814"/>
                  </a:lnTo>
                  <a:lnTo>
                    <a:pt x="60" y="766"/>
                  </a:lnTo>
                  <a:lnTo>
                    <a:pt x="60" y="766"/>
                  </a:lnTo>
                  <a:lnTo>
                    <a:pt x="56" y="754"/>
                  </a:lnTo>
                  <a:lnTo>
                    <a:pt x="54" y="738"/>
                  </a:lnTo>
                  <a:lnTo>
                    <a:pt x="52" y="694"/>
                  </a:lnTo>
                  <a:lnTo>
                    <a:pt x="52" y="694"/>
                  </a:lnTo>
                  <a:lnTo>
                    <a:pt x="50" y="626"/>
                  </a:lnTo>
                  <a:lnTo>
                    <a:pt x="50" y="626"/>
                  </a:lnTo>
                  <a:lnTo>
                    <a:pt x="50" y="538"/>
                  </a:lnTo>
                  <a:lnTo>
                    <a:pt x="50" y="538"/>
                  </a:lnTo>
                  <a:lnTo>
                    <a:pt x="50" y="500"/>
                  </a:lnTo>
                  <a:lnTo>
                    <a:pt x="56" y="448"/>
                  </a:lnTo>
                  <a:lnTo>
                    <a:pt x="56" y="448"/>
                  </a:lnTo>
                  <a:lnTo>
                    <a:pt x="42" y="432"/>
                  </a:lnTo>
                  <a:lnTo>
                    <a:pt x="42" y="432"/>
                  </a:lnTo>
                  <a:lnTo>
                    <a:pt x="38" y="424"/>
                  </a:lnTo>
                  <a:lnTo>
                    <a:pt x="36" y="422"/>
                  </a:lnTo>
                  <a:lnTo>
                    <a:pt x="38" y="418"/>
                  </a:lnTo>
                  <a:lnTo>
                    <a:pt x="38" y="418"/>
                  </a:lnTo>
                  <a:lnTo>
                    <a:pt x="42" y="414"/>
                  </a:lnTo>
                  <a:lnTo>
                    <a:pt x="42" y="414"/>
                  </a:lnTo>
                  <a:lnTo>
                    <a:pt x="40" y="410"/>
                  </a:lnTo>
                  <a:lnTo>
                    <a:pt x="36" y="406"/>
                  </a:lnTo>
                  <a:lnTo>
                    <a:pt x="36" y="406"/>
                  </a:lnTo>
                  <a:lnTo>
                    <a:pt x="24" y="392"/>
                  </a:lnTo>
                  <a:lnTo>
                    <a:pt x="24" y="392"/>
                  </a:lnTo>
                  <a:lnTo>
                    <a:pt x="18" y="382"/>
                  </a:lnTo>
                  <a:lnTo>
                    <a:pt x="12" y="366"/>
                  </a:lnTo>
                  <a:lnTo>
                    <a:pt x="12" y="366"/>
                  </a:lnTo>
                  <a:lnTo>
                    <a:pt x="12" y="350"/>
                  </a:lnTo>
                  <a:lnTo>
                    <a:pt x="12" y="350"/>
                  </a:lnTo>
                  <a:lnTo>
                    <a:pt x="4" y="338"/>
                  </a:lnTo>
                  <a:lnTo>
                    <a:pt x="0" y="322"/>
                  </a:lnTo>
                  <a:lnTo>
                    <a:pt x="4" y="272"/>
                  </a:lnTo>
                  <a:lnTo>
                    <a:pt x="4" y="272"/>
                  </a:lnTo>
                  <a:lnTo>
                    <a:pt x="22" y="208"/>
                  </a:lnTo>
                  <a:lnTo>
                    <a:pt x="22" y="208"/>
                  </a:lnTo>
                  <a:lnTo>
                    <a:pt x="30" y="186"/>
                  </a:lnTo>
                  <a:lnTo>
                    <a:pt x="40" y="168"/>
                  </a:lnTo>
                  <a:lnTo>
                    <a:pt x="52" y="154"/>
                  </a:lnTo>
                  <a:lnTo>
                    <a:pt x="66" y="142"/>
                  </a:lnTo>
                  <a:lnTo>
                    <a:pt x="66" y="142"/>
                  </a:lnTo>
                  <a:lnTo>
                    <a:pt x="86" y="138"/>
                  </a:lnTo>
                  <a:lnTo>
                    <a:pt x="114" y="128"/>
                  </a:lnTo>
                  <a:lnTo>
                    <a:pt x="114" y="128"/>
                  </a:lnTo>
                  <a:lnTo>
                    <a:pt x="120" y="126"/>
                  </a:lnTo>
                  <a:lnTo>
                    <a:pt x="128" y="126"/>
                  </a:lnTo>
                  <a:lnTo>
                    <a:pt x="134" y="126"/>
                  </a:lnTo>
                  <a:lnTo>
                    <a:pt x="142" y="128"/>
                  </a:lnTo>
                  <a:lnTo>
                    <a:pt x="142" y="128"/>
                  </a:lnTo>
                  <a:lnTo>
                    <a:pt x="150" y="108"/>
                  </a:lnTo>
                  <a:lnTo>
                    <a:pt x="150" y="108"/>
                  </a:lnTo>
                  <a:lnTo>
                    <a:pt x="152" y="100"/>
                  </a:lnTo>
                  <a:lnTo>
                    <a:pt x="150" y="92"/>
                  </a:lnTo>
                  <a:lnTo>
                    <a:pt x="150" y="92"/>
                  </a:lnTo>
                  <a:lnTo>
                    <a:pt x="146" y="88"/>
                  </a:lnTo>
                  <a:lnTo>
                    <a:pt x="146" y="82"/>
                  </a:lnTo>
                  <a:lnTo>
                    <a:pt x="146" y="82"/>
                  </a:lnTo>
                  <a:lnTo>
                    <a:pt x="146" y="72"/>
                  </a:lnTo>
                  <a:lnTo>
                    <a:pt x="148" y="64"/>
                  </a:lnTo>
                  <a:lnTo>
                    <a:pt x="148" y="64"/>
                  </a:lnTo>
                  <a:lnTo>
                    <a:pt x="152" y="60"/>
                  </a:lnTo>
                  <a:lnTo>
                    <a:pt x="152" y="60"/>
                  </a:lnTo>
                  <a:lnTo>
                    <a:pt x="146" y="50"/>
                  </a:lnTo>
                  <a:lnTo>
                    <a:pt x="144" y="42"/>
                  </a:lnTo>
                  <a:lnTo>
                    <a:pt x="144" y="42"/>
                  </a:lnTo>
                  <a:lnTo>
                    <a:pt x="144" y="38"/>
                  </a:lnTo>
                  <a:lnTo>
                    <a:pt x="146" y="34"/>
                  </a:lnTo>
                  <a:lnTo>
                    <a:pt x="152" y="26"/>
                  </a:lnTo>
                  <a:lnTo>
                    <a:pt x="152" y="26"/>
                  </a:lnTo>
                  <a:lnTo>
                    <a:pt x="168" y="8"/>
                  </a:lnTo>
                  <a:lnTo>
                    <a:pt x="168" y="8"/>
                  </a:lnTo>
                  <a:lnTo>
                    <a:pt x="178" y="4"/>
                  </a:lnTo>
                  <a:lnTo>
                    <a:pt x="186" y="4"/>
                  </a:lnTo>
                  <a:lnTo>
                    <a:pt x="186" y="4"/>
                  </a:lnTo>
                  <a:lnTo>
                    <a:pt x="190" y="4"/>
                  </a:lnTo>
                  <a:lnTo>
                    <a:pt x="192" y="2"/>
                  </a:lnTo>
                  <a:lnTo>
                    <a:pt x="200" y="0"/>
                  </a:lnTo>
                  <a:lnTo>
                    <a:pt x="200" y="0"/>
                  </a:lnTo>
                  <a:lnTo>
                    <a:pt x="220" y="6"/>
                  </a:lnTo>
                  <a:lnTo>
                    <a:pt x="220" y="6"/>
                  </a:lnTo>
                  <a:lnTo>
                    <a:pt x="226" y="8"/>
                  </a:lnTo>
                  <a:lnTo>
                    <a:pt x="232" y="16"/>
                  </a:lnTo>
                  <a:lnTo>
                    <a:pt x="240" y="26"/>
                  </a:lnTo>
                  <a:lnTo>
                    <a:pt x="248" y="38"/>
                  </a:lnTo>
                  <a:lnTo>
                    <a:pt x="248" y="38"/>
                  </a:lnTo>
                  <a:lnTo>
                    <a:pt x="250" y="48"/>
                  </a:lnTo>
                  <a:lnTo>
                    <a:pt x="252" y="56"/>
                  </a:lnTo>
                  <a:lnTo>
                    <a:pt x="250" y="64"/>
                  </a:lnTo>
                  <a:lnTo>
                    <a:pt x="244" y="68"/>
                  </a:lnTo>
                  <a:lnTo>
                    <a:pt x="244" y="68"/>
                  </a:lnTo>
                  <a:lnTo>
                    <a:pt x="240" y="70"/>
                  </a:lnTo>
                  <a:lnTo>
                    <a:pt x="238" y="72"/>
                  </a:lnTo>
                  <a:lnTo>
                    <a:pt x="232" y="88"/>
                  </a:lnTo>
                  <a:lnTo>
                    <a:pt x="232" y="88"/>
                  </a:lnTo>
                  <a:lnTo>
                    <a:pt x="232" y="98"/>
                  </a:lnTo>
                  <a:lnTo>
                    <a:pt x="230" y="110"/>
                  </a:lnTo>
                  <a:lnTo>
                    <a:pt x="214" y="128"/>
                  </a:lnTo>
                  <a:lnTo>
                    <a:pt x="214" y="128"/>
                  </a:lnTo>
                  <a:lnTo>
                    <a:pt x="208" y="140"/>
                  </a:lnTo>
                  <a:lnTo>
                    <a:pt x="220" y="150"/>
                  </a:lnTo>
                  <a:lnTo>
                    <a:pt x="220" y="150"/>
                  </a:lnTo>
                  <a:lnTo>
                    <a:pt x="256" y="172"/>
                  </a:lnTo>
                  <a:lnTo>
                    <a:pt x="256" y="172"/>
                  </a:lnTo>
                  <a:lnTo>
                    <a:pt x="272" y="192"/>
                  </a:lnTo>
                  <a:lnTo>
                    <a:pt x="272" y="192"/>
                  </a:lnTo>
                  <a:lnTo>
                    <a:pt x="276" y="216"/>
                  </a:lnTo>
                  <a:lnTo>
                    <a:pt x="276" y="216"/>
                  </a:lnTo>
                  <a:close/>
                </a:path>
              </a:pathLst>
            </a:custGeom>
            <a:solidFill>
              <a:schemeClr val="accent1">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userDrawn="1"/>
          </p:nvSpPr>
          <p:spPr bwMode="auto">
            <a:xfrm>
              <a:off x="6705599" y="2586247"/>
              <a:ext cx="1096722" cy="3890753"/>
            </a:xfrm>
            <a:custGeom>
              <a:avLst/>
              <a:gdLst/>
              <a:ahLst/>
              <a:cxnLst>
                <a:cxn ang="0">
                  <a:pos x="252" y="290"/>
                </a:cxn>
                <a:cxn ang="0">
                  <a:pos x="236" y="342"/>
                </a:cxn>
                <a:cxn ang="0">
                  <a:pos x="230" y="392"/>
                </a:cxn>
                <a:cxn ang="0">
                  <a:pos x="232" y="444"/>
                </a:cxn>
                <a:cxn ang="0">
                  <a:pos x="232" y="484"/>
                </a:cxn>
                <a:cxn ang="0">
                  <a:pos x="216" y="588"/>
                </a:cxn>
                <a:cxn ang="0">
                  <a:pos x="212" y="646"/>
                </a:cxn>
                <a:cxn ang="0">
                  <a:pos x="220" y="722"/>
                </a:cxn>
                <a:cxn ang="0">
                  <a:pos x="222" y="794"/>
                </a:cxn>
                <a:cxn ang="0">
                  <a:pos x="212" y="836"/>
                </a:cxn>
                <a:cxn ang="0">
                  <a:pos x="222" y="866"/>
                </a:cxn>
                <a:cxn ang="0">
                  <a:pos x="220" y="888"/>
                </a:cxn>
                <a:cxn ang="0">
                  <a:pos x="208" y="894"/>
                </a:cxn>
                <a:cxn ang="0">
                  <a:pos x="182" y="890"/>
                </a:cxn>
                <a:cxn ang="0">
                  <a:pos x="176" y="850"/>
                </a:cxn>
                <a:cxn ang="0">
                  <a:pos x="158" y="828"/>
                </a:cxn>
                <a:cxn ang="0">
                  <a:pos x="154" y="728"/>
                </a:cxn>
                <a:cxn ang="0">
                  <a:pos x="150" y="706"/>
                </a:cxn>
                <a:cxn ang="0">
                  <a:pos x="120" y="540"/>
                </a:cxn>
                <a:cxn ang="0">
                  <a:pos x="108" y="686"/>
                </a:cxn>
                <a:cxn ang="0">
                  <a:pos x="108" y="820"/>
                </a:cxn>
                <a:cxn ang="0">
                  <a:pos x="80" y="866"/>
                </a:cxn>
                <a:cxn ang="0">
                  <a:pos x="66" y="882"/>
                </a:cxn>
                <a:cxn ang="0">
                  <a:pos x="22" y="884"/>
                </a:cxn>
                <a:cxn ang="0">
                  <a:pos x="12" y="878"/>
                </a:cxn>
                <a:cxn ang="0">
                  <a:pos x="26" y="862"/>
                </a:cxn>
                <a:cxn ang="0">
                  <a:pos x="50" y="810"/>
                </a:cxn>
                <a:cxn ang="0">
                  <a:pos x="48" y="778"/>
                </a:cxn>
                <a:cxn ang="0">
                  <a:pos x="52" y="734"/>
                </a:cxn>
                <a:cxn ang="0">
                  <a:pos x="48" y="712"/>
                </a:cxn>
                <a:cxn ang="0">
                  <a:pos x="52" y="628"/>
                </a:cxn>
                <a:cxn ang="0">
                  <a:pos x="46" y="598"/>
                </a:cxn>
                <a:cxn ang="0">
                  <a:pos x="22" y="478"/>
                </a:cxn>
                <a:cxn ang="0">
                  <a:pos x="22" y="358"/>
                </a:cxn>
                <a:cxn ang="0">
                  <a:pos x="0" y="276"/>
                </a:cxn>
                <a:cxn ang="0">
                  <a:pos x="4" y="244"/>
                </a:cxn>
                <a:cxn ang="0">
                  <a:pos x="18" y="198"/>
                </a:cxn>
                <a:cxn ang="0">
                  <a:pos x="22" y="166"/>
                </a:cxn>
                <a:cxn ang="0">
                  <a:pos x="34" y="152"/>
                </a:cxn>
                <a:cxn ang="0">
                  <a:pos x="68" y="142"/>
                </a:cxn>
                <a:cxn ang="0">
                  <a:pos x="100" y="124"/>
                </a:cxn>
                <a:cxn ang="0">
                  <a:pos x="104" y="92"/>
                </a:cxn>
                <a:cxn ang="0">
                  <a:pos x="100" y="78"/>
                </a:cxn>
                <a:cxn ang="0">
                  <a:pos x="94" y="48"/>
                </a:cxn>
                <a:cxn ang="0">
                  <a:pos x="106" y="12"/>
                </a:cxn>
                <a:cxn ang="0">
                  <a:pos x="134" y="0"/>
                </a:cxn>
                <a:cxn ang="0">
                  <a:pos x="156" y="4"/>
                </a:cxn>
                <a:cxn ang="0">
                  <a:pos x="172" y="14"/>
                </a:cxn>
                <a:cxn ang="0">
                  <a:pos x="178" y="26"/>
                </a:cxn>
                <a:cxn ang="0">
                  <a:pos x="174" y="48"/>
                </a:cxn>
                <a:cxn ang="0">
                  <a:pos x="172" y="76"/>
                </a:cxn>
                <a:cxn ang="0">
                  <a:pos x="166" y="110"/>
                </a:cxn>
                <a:cxn ang="0">
                  <a:pos x="182" y="128"/>
                </a:cxn>
                <a:cxn ang="0">
                  <a:pos x="216" y="148"/>
                </a:cxn>
                <a:cxn ang="0">
                  <a:pos x="244" y="166"/>
                </a:cxn>
              </a:cxnLst>
              <a:rect l="0" t="0" r="r" b="b"/>
              <a:pathLst>
                <a:path w="252" h="894">
                  <a:moveTo>
                    <a:pt x="252" y="262"/>
                  </a:moveTo>
                  <a:lnTo>
                    <a:pt x="252" y="262"/>
                  </a:lnTo>
                  <a:lnTo>
                    <a:pt x="252" y="290"/>
                  </a:lnTo>
                  <a:lnTo>
                    <a:pt x="250" y="310"/>
                  </a:lnTo>
                  <a:lnTo>
                    <a:pt x="250" y="310"/>
                  </a:lnTo>
                  <a:lnTo>
                    <a:pt x="236" y="342"/>
                  </a:lnTo>
                  <a:lnTo>
                    <a:pt x="236" y="342"/>
                  </a:lnTo>
                  <a:lnTo>
                    <a:pt x="228" y="360"/>
                  </a:lnTo>
                  <a:lnTo>
                    <a:pt x="230" y="392"/>
                  </a:lnTo>
                  <a:lnTo>
                    <a:pt x="230" y="392"/>
                  </a:lnTo>
                  <a:lnTo>
                    <a:pt x="232" y="444"/>
                  </a:lnTo>
                  <a:lnTo>
                    <a:pt x="232" y="444"/>
                  </a:lnTo>
                  <a:lnTo>
                    <a:pt x="234" y="456"/>
                  </a:lnTo>
                  <a:lnTo>
                    <a:pt x="238" y="478"/>
                  </a:lnTo>
                  <a:lnTo>
                    <a:pt x="232" y="484"/>
                  </a:lnTo>
                  <a:lnTo>
                    <a:pt x="222" y="490"/>
                  </a:lnTo>
                  <a:lnTo>
                    <a:pt x="222" y="490"/>
                  </a:lnTo>
                  <a:lnTo>
                    <a:pt x="216" y="588"/>
                  </a:lnTo>
                  <a:lnTo>
                    <a:pt x="216" y="588"/>
                  </a:lnTo>
                  <a:lnTo>
                    <a:pt x="212" y="646"/>
                  </a:lnTo>
                  <a:lnTo>
                    <a:pt x="212" y="646"/>
                  </a:lnTo>
                  <a:lnTo>
                    <a:pt x="218" y="694"/>
                  </a:lnTo>
                  <a:lnTo>
                    <a:pt x="220" y="722"/>
                  </a:lnTo>
                  <a:lnTo>
                    <a:pt x="220" y="722"/>
                  </a:lnTo>
                  <a:lnTo>
                    <a:pt x="222" y="770"/>
                  </a:lnTo>
                  <a:lnTo>
                    <a:pt x="222" y="794"/>
                  </a:lnTo>
                  <a:lnTo>
                    <a:pt x="222" y="794"/>
                  </a:lnTo>
                  <a:lnTo>
                    <a:pt x="224" y="828"/>
                  </a:lnTo>
                  <a:lnTo>
                    <a:pt x="212" y="836"/>
                  </a:lnTo>
                  <a:lnTo>
                    <a:pt x="212" y="836"/>
                  </a:lnTo>
                  <a:lnTo>
                    <a:pt x="220" y="856"/>
                  </a:lnTo>
                  <a:lnTo>
                    <a:pt x="220" y="856"/>
                  </a:lnTo>
                  <a:lnTo>
                    <a:pt x="222" y="866"/>
                  </a:lnTo>
                  <a:lnTo>
                    <a:pt x="222" y="884"/>
                  </a:lnTo>
                  <a:lnTo>
                    <a:pt x="222" y="884"/>
                  </a:lnTo>
                  <a:lnTo>
                    <a:pt x="220" y="888"/>
                  </a:lnTo>
                  <a:lnTo>
                    <a:pt x="218" y="892"/>
                  </a:lnTo>
                  <a:lnTo>
                    <a:pt x="214" y="892"/>
                  </a:lnTo>
                  <a:lnTo>
                    <a:pt x="208" y="894"/>
                  </a:lnTo>
                  <a:lnTo>
                    <a:pt x="208" y="894"/>
                  </a:lnTo>
                  <a:lnTo>
                    <a:pt x="196" y="892"/>
                  </a:lnTo>
                  <a:lnTo>
                    <a:pt x="182" y="890"/>
                  </a:lnTo>
                  <a:lnTo>
                    <a:pt x="182" y="890"/>
                  </a:lnTo>
                  <a:lnTo>
                    <a:pt x="176" y="876"/>
                  </a:lnTo>
                  <a:lnTo>
                    <a:pt x="176" y="850"/>
                  </a:lnTo>
                  <a:lnTo>
                    <a:pt x="176" y="850"/>
                  </a:lnTo>
                  <a:lnTo>
                    <a:pt x="174" y="836"/>
                  </a:lnTo>
                  <a:lnTo>
                    <a:pt x="158" y="828"/>
                  </a:lnTo>
                  <a:lnTo>
                    <a:pt x="158" y="746"/>
                  </a:lnTo>
                  <a:lnTo>
                    <a:pt x="158" y="746"/>
                  </a:lnTo>
                  <a:lnTo>
                    <a:pt x="154" y="728"/>
                  </a:lnTo>
                  <a:lnTo>
                    <a:pt x="154" y="728"/>
                  </a:lnTo>
                  <a:lnTo>
                    <a:pt x="150" y="706"/>
                  </a:lnTo>
                  <a:lnTo>
                    <a:pt x="150" y="706"/>
                  </a:lnTo>
                  <a:lnTo>
                    <a:pt x="146" y="648"/>
                  </a:lnTo>
                  <a:lnTo>
                    <a:pt x="134" y="586"/>
                  </a:lnTo>
                  <a:lnTo>
                    <a:pt x="120" y="540"/>
                  </a:lnTo>
                  <a:lnTo>
                    <a:pt x="108" y="652"/>
                  </a:lnTo>
                  <a:lnTo>
                    <a:pt x="108" y="652"/>
                  </a:lnTo>
                  <a:lnTo>
                    <a:pt x="108" y="686"/>
                  </a:lnTo>
                  <a:lnTo>
                    <a:pt x="108" y="686"/>
                  </a:lnTo>
                  <a:lnTo>
                    <a:pt x="106" y="768"/>
                  </a:lnTo>
                  <a:lnTo>
                    <a:pt x="108" y="820"/>
                  </a:lnTo>
                  <a:lnTo>
                    <a:pt x="100" y="830"/>
                  </a:lnTo>
                  <a:lnTo>
                    <a:pt x="100" y="860"/>
                  </a:lnTo>
                  <a:lnTo>
                    <a:pt x="80" y="866"/>
                  </a:lnTo>
                  <a:lnTo>
                    <a:pt x="70" y="868"/>
                  </a:lnTo>
                  <a:lnTo>
                    <a:pt x="66" y="882"/>
                  </a:lnTo>
                  <a:lnTo>
                    <a:pt x="66" y="882"/>
                  </a:lnTo>
                  <a:lnTo>
                    <a:pt x="42" y="884"/>
                  </a:lnTo>
                  <a:lnTo>
                    <a:pt x="42" y="884"/>
                  </a:lnTo>
                  <a:lnTo>
                    <a:pt x="22" y="884"/>
                  </a:lnTo>
                  <a:lnTo>
                    <a:pt x="16" y="882"/>
                  </a:lnTo>
                  <a:lnTo>
                    <a:pt x="12" y="878"/>
                  </a:lnTo>
                  <a:lnTo>
                    <a:pt x="12" y="878"/>
                  </a:lnTo>
                  <a:lnTo>
                    <a:pt x="10" y="874"/>
                  </a:lnTo>
                  <a:lnTo>
                    <a:pt x="12" y="868"/>
                  </a:lnTo>
                  <a:lnTo>
                    <a:pt x="26" y="862"/>
                  </a:lnTo>
                  <a:lnTo>
                    <a:pt x="52" y="824"/>
                  </a:lnTo>
                  <a:lnTo>
                    <a:pt x="50" y="810"/>
                  </a:lnTo>
                  <a:lnTo>
                    <a:pt x="50" y="810"/>
                  </a:lnTo>
                  <a:lnTo>
                    <a:pt x="48" y="792"/>
                  </a:lnTo>
                  <a:lnTo>
                    <a:pt x="48" y="778"/>
                  </a:lnTo>
                  <a:lnTo>
                    <a:pt x="48" y="778"/>
                  </a:lnTo>
                  <a:lnTo>
                    <a:pt x="48" y="754"/>
                  </a:lnTo>
                  <a:lnTo>
                    <a:pt x="48" y="754"/>
                  </a:lnTo>
                  <a:lnTo>
                    <a:pt x="52" y="734"/>
                  </a:lnTo>
                  <a:lnTo>
                    <a:pt x="52" y="734"/>
                  </a:lnTo>
                  <a:lnTo>
                    <a:pt x="48" y="712"/>
                  </a:lnTo>
                  <a:lnTo>
                    <a:pt x="48" y="712"/>
                  </a:lnTo>
                  <a:lnTo>
                    <a:pt x="48" y="684"/>
                  </a:lnTo>
                  <a:lnTo>
                    <a:pt x="48" y="684"/>
                  </a:lnTo>
                  <a:lnTo>
                    <a:pt x="52" y="628"/>
                  </a:lnTo>
                  <a:lnTo>
                    <a:pt x="52" y="628"/>
                  </a:lnTo>
                  <a:lnTo>
                    <a:pt x="48" y="614"/>
                  </a:lnTo>
                  <a:lnTo>
                    <a:pt x="46" y="598"/>
                  </a:lnTo>
                  <a:lnTo>
                    <a:pt x="46" y="598"/>
                  </a:lnTo>
                  <a:lnTo>
                    <a:pt x="40" y="484"/>
                  </a:lnTo>
                  <a:lnTo>
                    <a:pt x="22" y="478"/>
                  </a:lnTo>
                  <a:lnTo>
                    <a:pt x="28" y="372"/>
                  </a:lnTo>
                  <a:lnTo>
                    <a:pt x="22" y="358"/>
                  </a:lnTo>
                  <a:lnTo>
                    <a:pt x="22" y="358"/>
                  </a:lnTo>
                  <a:lnTo>
                    <a:pt x="8" y="312"/>
                  </a:lnTo>
                  <a:lnTo>
                    <a:pt x="8" y="312"/>
                  </a:lnTo>
                  <a:lnTo>
                    <a:pt x="0" y="276"/>
                  </a:lnTo>
                  <a:lnTo>
                    <a:pt x="0" y="276"/>
                  </a:lnTo>
                  <a:lnTo>
                    <a:pt x="2" y="254"/>
                  </a:lnTo>
                  <a:lnTo>
                    <a:pt x="4" y="244"/>
                  </a:lnTo>
                  <a:lnTo>
                    <a:pt x="8" y="236"/>
                  </a:lnTo>
                  <a:lnTo>
                    <a:pt x="8" y="236"/>
                  </a:lnTo>
                  <a:lnTo>
                    <a:pt x="18" y="198"/>
                  </a:lnTo>
                  <a:lnTo>
                    <a:pt x="18" y="198"/>
                  </a:lnTo>
                  <a:lnTo>
                    <a:pt x="22" y="166"/>
                  </a:lnTo>
                  <a:lnTo>
                    <a:pt x="22" y="166"/>
                  </a:lnTo>
                  <a:lnTo>
                    <a:pt x="26" y="162"/>
                  </a:lnTo>
                  <a:lnTo>
                    <a:pt x="34" y="152"/>
                  </a:lnTo>
                  <a:lnTo>
                    <a:pt x="34" y="152"/>
                  </a:lnTo>
                  <a:lnTo>
                    <a:pt x="40" y="148"/>
                  </a:lnTo>
                  <a:lnTo>
                    <a:pt x="46" y="146"/>
                  </a:lnTo>
                  <a:lnTo>
                    <a:pt x="68" y="142"/>
                  </a:lnTo>
                  <a:lnTo>
                    <a:pt x="68" y="142"/>
                  </a:lnTo>
                  <a:lnTo>
                    <a:pt x="80" y="138"/>
                  </a:lnTo>
                  <a:lnTo>
                    <a:pt x="100" y="124"/>
                  </a:lnTo>
                  <a:lnTo>
                    <a:pt x="104" y="110"/>
                  </a:lnTo>
                  <a:lnTo>
                    <a:pt x="104" y="110"/>
                  </a:lnTo>
                  <a:lnTo>
                    <a:pt x="104" y="92"/>
                  </a:lnTo>
                  <a:lnTo>
                    <a:pt x="104" y="92"/>
                  </a:lnTo>
                  <a:lnTo>
                    <a:pt x="100" y="78"/>
                  </a:lnTo>
                  <a:lnTo>
                    <a:pt x="100" y="78"/>
                  </a:lnTo>
                  <a:lnTo>
                    <a:pt x="94" y="54"/>
                  </a:lnTo>
                  <a:lnTo>
                    <a:pt x="94" y="54"/>
                  </a:lnTo>
                  <a:lnTo>
                    <a:pt x="94" y="48"/>
                  </a:lnTo>
                  <a:lnTo>
                    <a:pt x="94" y="42"/>
                  </a:lnTo>
                  <a:lnTo>
                    <a:pt x="100" y="24"/>
                  </a:lnTo>
                  <a:lnTo>
                    <a:pt x="106" y="12"/>
                  </a:lnTo>
                  <a:lnTo>
                    <a:pt x="106" y="12"/>
                  </a:lnTo>
                  <a:lnTo>
                    <a:pt x="122" y="4"/>
                  </a:lnTo>
                  <a:lnTo>
                    <a:pt x="134" y="0"/>
                  </a:lnTo>
                  <a:lnTo>
                    <a:pt x="134" y="0"/>
                  </a:lnTo>
                  <a:lnTo>
                    <a:pt x="146" y="0"/>
                  </a:lnTo>
                  <a:lnTo>
                    <a:pt x="156" y="4"/>
                  </a:lnTo>
                  <a:lnTo>
                    <a:pt x="164" y="8"/>
                  </a:lnTo>
                  <a:lnTo>
                    <a:pt x="172" y="14"/>
                  </a:lnTo>
                  <a:lnTo>
                    <a:pt x="172" y="14"/>
                  </a:lnTo>
                  <a:lnTo>
                    <a:pt x="176" y="18"/>
                  </a:lnTo>
                  <a:lnTo>
                    <a:pt x="178" y="22"/>
                  </a:lnTo>
                  <a:lnTo>
                    <a:pt x="178" y="26"/>
                  </a:lnTo>
                  <a:lnTo>
                    <a:pt x="178" y="30"/>
                  </a:lnTo>
                  <a:lnTo>
                    <a:pt x="178" y="30"/>
                  </a:lnTo>
                  <a:lnTo>
                    <a:pt x="174" y="48"/>
                  </a:lnTo>
                  <a:lnTo>
                    <a:pt x="174" y="48"/>
                  </a:lnTo>
                  <a:lnTo>
                    <a:pt x="172" y="76"/>
                  </a:lnTo>
                  <a:lnTo>
                    <a:pt x="172" y="76"/>
                  </a:lnTo>
                  <a:lnTo>
                    <a:pt x="168" y="98"/>
                  </a:lnTo>
                  <a:lnTo>
                    <a:pt x="166" y="110"/>
                  </a:lnTo>
                  <a:lnTo>
                    <a:pt x="166" y="110"/>
                  </a:lnTo>
                  <a:lnTo>
                    <a:pt x="174" y="122"/>
                  </a:lnTo>
                  <a:lnTo>
                    <a:pt x="178" y="126"/>
                  </a:lnTo>
                  <a:lnTo>
                    <a:pt x="182" y="128"/>
                  </a:lnTo>
                  <a:lnTo>
                    <a:pt x="182" y="128"/>
                  </a:lnTo>
                  <a:lnTo>
                    <a:pt x="196" y="138"/>
                  </a:lnTo>
                  <a:lnTo>
                    <a:pt x="216" y="148"/>
                  </a:lnTo>
                  <a:lnTo>
                    <a:pt x="216" y="148"/>
                  </a:lnTo>
                  <a:lnTo>
                    <a:pt x="224" y="154"/>
                  </a:lnTo>
                  <a:lnTo>
                    <a:pt x="244" y="166"/>
                  </a:lnTo>
                  <a:lnTo>
                    <a:pt x="252" y="216"/>
                  </a:lnTo>
                  <a:lnTo>
                    <a:pt x="252" y="262"/>
                  </a:lnTo>
                  <a:close/>
                </a:path>
              </a:pathLst>
            </a:cu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noEditPoints="1"/>
            </p:cNvSpPr>
            <p:nvPr userDrawn="1"/>
          </p:nvSpPr>
          <p:spPr bwMode="auto">
            <a:xfrm>
              <a:off x="5966634" y="2908500"/>
              <a:ext cx="1541046" cy="3644699"/>
            </a:xfrm>
            <a:custGeom>
              <a:avLst/>
              <a:gdLst/>
              <a:ahLst/>
              <a:cxnLst>
                <a:cxn ang="0">
                  <a:pos x="60" y="20"/>
                </a:cxn>
                <a:cxn ang="0">
                  <a:pos x="86" y="0"/>
                </a:cxn>
                <a:cxn ang="0">
                  <a:pos x="126" y="10"/>
                </a:cxn>
                <a:cxn ang="0">
                  <a:pos x="152" y="46"/>
                </a:cxn>
                <a:cxn ang="0">
                  <a:pos x="150" y="72"/>
                </a:cxn>
                <a:cxn ang="0">
                  <a:pos x="132" y="88"/>
                </a:cxn>
                <a:cxn ang="0">
                  <a:pos x="130" y="100"/>
                </a:cxn>
                <a:cxn ang="0">
                  <a:pos x="100" y="136"/>
                </a:cxn>
                <a:cxn ang="0">
                  <a:pos x="106" y="146"/>
                </a:cxn>
                <a:cxn ang="0">
                  <a:pos x="120" y="150"/>
                </a:cxn>
                <a:cxn ang="0">
                  <a:pos x="146" y="194"/>
                </a:cxn>
                <a:cxn ang="0">
                  <a:pos x="170" y="264"/>
                </a:cxn>
                <a:cxn ang="0">
                  <a:pos x="196" y="354"/>
                </a:cxn>
                <a:cxn ang="0">
                  <a:pos x="304" y="556"/>
                </a:cxn>
                <a:cxn ang="0">
                  <a:pos x="320" y="618"/>
                </a:cxn>
                <a:cxn ang="0">
                  <a:pos x="314" y="696"/>
                </a:cxn>
                <a:cxn ang="0">
                  <a:pos x="314" y="784"/>
                </a:cxn>
                <a:cxn ang="0">
                  <a:pos x="318" y="806"/>
                </a:cxn>
                <a:cxn ang="0">
                  <a:pos x="372" y="850"/>
                </a:cxn>
                <a:cxn ang="0">
                  <a:pos x="378" y="856"/>
                </a:cxn>
                <a:cxn ang="0">
                  <a:pos x="344" y="876"/>
                </a:cxn>
                <a:cxn ang="0">
                  <a:pos x="280" y="870"/>
                </a:cxn>
                <a:cxn ang="0">
                  <a:pos x="254" y="864"/>
                </a:cxn>
                <a:cxn ang="0">
                  <a:pos x="248" y="838"/>
                </a:cxn>
                <a:cxn ang="0">
                  <a:pos x="254" y="818"/>
                </a:cxn>
                <a:cxn ang="0">
                  <a:pos x="260" y="766"/>
                </a:cxn>
                <a:cxn ang="0">
                  <a:pos x="264" y="640"/>
                </a:cxn>
                <a:cxn ang="0">
                  <a:pos x="254" y="606"/>
                </a:cxn>
                <a:cxn ang="0">
                  <a:pos x="232" y="608"/>
                </a:cxn>
                <a:cxn ang="0">
                  <a:pos x="126" y="672"/>
                </a:cxn>
                <a:cxn ang="0">
                  <a:pos x="124" y="790"/>
                </a:cxn>
                <a:cxn ang="0">
                  <a:pos x="134" y="830"/>
                </a:cxn>
                <a:cxn ang="0">
                  <a:pos x="162" y="880"/>
                </a:cxn>
                <a:cxn ang="0">
                  <a:pos x="144" y="894"/>
                </a:cxn>
                <a:cxn ang="0">
                  <a:pos x="102" y="892"/>
                </a:cxn>
                <a:cxn ang="0">
                  <a:pos x="76" y="880"/>
                </a:cxn>
                <a:cxn ang="0">
                  <a:pos x="70" y="868"/>
                </a:cxn>
                <a:cxn ang="0">
                  <a:pos x="76" y="830"/>
                </a:cxn>
                <a:cxn ang="0">
                  <a:pos x="68" y="722"/>
                </a:cxn>
                <a:cxn ang="0">
                  <a:pos x="66" y="632"/>
                </a:cxn>
                <a:cxn ang="0">
                  <a:pos x="56" y="614"/>
                </a:cxn>
                <a:cxn ang="0">
                  <a:pos x="60" y="572"/>
                </a:cxn>
                <a:cxn ang="0">
                  <a:pos x="58" y="484"/>
                </a:cxn>
                <a:cxn ang="0">
                  <a:pos x="6" y="374"/>
                </a:cxn>
                <a:cxn ang="0">
                  <a:pos x="4" y="178"/>
                </a:cxn>
                <a:cxn ang="0">
                  <a:pos x="10" y="150"/>
                </a:cxn>
                <a:cxn ang="0">
                  <a:pos x="18" y="114"/>
                </a:cxn>
                <a:cxn ang="0">
                  <a:pos x="28" y="94"/>
                </a:cxn>
                <a:cxn ang="0">
                  <a:pos x="38" y="80"/>
                </a:cxn>
                <a:cxn ang="0">
                  <a:pos x="44" y="50"/>
                </a:cxn>
                <a:cxn ang="0">
                  <a:pos x="38" y="284"/>
                </a:cxn>
                <a:cxn ang="0">
                  <a:pos x="42" y="370"/>
                </a:cxn>
                <a:cxn ang="0">
                  <a:pos x="54" y="422"/>
                </a:cxn>
                <a:cxn ang="0">
                  <a:pos x="70" y="390"/>
                </a:cxn>
                <a:cxn ang="0">
                  <a:pos x="74" y="340"/>
                </a:cxn>
                <a:cxn ang="0">
                  <a:pos x="50" y="262"/>
                </a:cxn>
                <a:cxn ang="0">
                  <a:pos x="44" y="242"/>
                </a:cxn>
                <a:cxn ang="0">
                  <a:pos x="38" y="266"/>
                </a:cxn>
              </a:cxnLst>
              <a:rect l="0" t="0" r="r" b="b"/>
              <a:pathLst>
                <a:path w="378" h="894">
                  <a:moveTo>
                    <a:pt x="46" y="44"/>
                  </a:moveTo>
                  <a:lnTo>
                    <a:pt x="46" y="44"/>
                  </a:lnTo>
                  <a:lnTo>
                    <a:pt x="60" y="20"/>
                  </a:lnTo>
                  <a:lnTo>
                    <a:pt x="60" y="20"/>
                  </a:lnTo>
                  <a:lnTo>
                    <a:pt x="64" y="14"/>
                  </a:lnTo>
                  <a:lnTo>
                    <a:pt x="70" y="8"/>
                  </a:lnTo>
                  <a:lnTo>
                    <a:pt x="78" y="4"/>
                  </a:lnTo>
                  <a:lnTo>
                    <a:pt x="86" y="0"/>
                  </a:lnTo>
                  <a:lnTo>
                    <a:pt x="86" y="0"/>
                  </a:lnTo>
                  <a:lnTo>
                    <a:pt x="102" y="2"/>
                  </a:lnTo>
                  <a:lnTo>
                    <a:pt x="116" y="6"/>
                  </a:lnTo>
                  <a:lnTo>
                    <a:pt x="126" y="10"/>
                  </a:lnTo>
                  <a:lnTo>
                    <a:pt x="136" y="18"/>
                  </a:lnTo>
                  <a:lnTo>
                    <a:pt x="144" y="26"/>
                  </a:lnTo>
                  <a:lnTo>
                    <a:pt x="148" y="34"/>
                  </a:lnTo>
                  <a:lnTo>
                    <a:pt x="152" y="46"/>
                  </a:lnTo>
                  <a:lnTo>
                    <a:pt x="152" y="58"/>
                  </a:lnTo>
                  <a:lnTo>
                    <a:pt x="152" y="58"/>
                  </a:lnTo>
                  <a:lnTo>
                    <a:pt x="152" y="66"/>
                  </a:lnTo>
                  <a:lnTo>
                    <a:pt x="150" y="72"/>
                  </a:lnTo>
                  <a:lnTo>
                    <a:pt x="146" y="76"/>
                  </a:lnTo>
                  <a:lnTo>
                    <a:pt x="142" y="80"/>
                  </a:lnTo>
                  <a:lnTo>
                    <a:pt x="142" y="80"/>
                  </a:lnTo>
                  <a:lnTo>
                    <a:pt x="132" y="88"/>
                  </a:lnTo>
                  <a:lnTo>
                    <a:pt x="132" y="88"/>
                  </a:lnTo>
                  <a:lnTo>
                    <a:pt x="134" y="92"/>
                  </a:lnTo>
                  <a:lnTo>
                    <a:pt x="134" y="92"/>
                  </a:lnTo>
                  <a:lnTo>
                    <a:pt x="130" y="100"/>
                  </a:lnTo>
                  <a:lnTo>
                    <a:pt x="124" y="108"/>
                  </a:lnTo>
                  <a:lnTo>
                    <a:pt x="114" y="120"/>
                  </a:lnTo>
                  <a:lnTo>
                    <a:pt x="100" y="130"/>
                  </a:lnTo>
                  <a:lnTo>
                    <a:pt x="100" y="136"/>
                  </a:lnTo>
                  <a:lnTo>
                    <a:pt x="100" y="136"/>
                  </a:lnTo>
                  <a:lnTo>
                    <a:pt x="100" y="140"/>
                  </a:lnTo>
                  <a:lnTo>
                    <a:pt x="102" y="144"/>
                  </a:lnTo>
                  <a:lnTo>
                    <a:pt x="106" y="146"/>
                  </a:lnTo>
                  <a:lnTo>
                    <a:pt x="110" y="148"/>
                  </a:lnTo>
                  <a:lnTo>
                    <a:pt x="110" y="148"/>
                  </a:lnTo>
                  <a:lnTo>
                    <a:pt x="116" y="148"/>
                  </a:lnTo>
                  <a:lnTo>
                    <a:pt x="120" y="150"/>
                  </a:lnTo>
                  <a:lnTo>
                    <a:pt x="124" y="154"/>
                  </a:lnTo>
                  <a:lnTo>
                    <a:pt x="126" y="158"/>
                  </a:lnTo>
                  <a:lnTo>
                    <a:pt x="126" y="158"/>
                  </a:lnTo>
                  <a:lnTo>
                    <a:pt x="146" y="194"/>
                  </a:lnTo>
                  <a:lnTo>
                    <a:pt x="154" y="204"/>
                  </a:lnTo>
                  <a:lnTo>
                    <a:pt x="162" y="210"/>
                  </a:lnTo>
                  <a:lnTo>
                    <a:pt x="162" y="210"/>
                  </a:lnTo>
                  <a:lnTo>
                    <a:pt x="170" y="264"/>
                  </a:lnTo>
                  <a:lnTo>
                    <a:pt x="174" y="302"/>
                  </a:lnTo>
                  <a:lnTo>
                    <a:pt x="174" y="302"/>
                  </a:lnTo>
                  <a:lnTo>
                    <a:pt x="182" y="324"/>
                  </a:lnTo>
                  <a:lnTo>
                    <a:pt x="196" y="354"/>
                  </a:lnTo>
                  <a:lnTo>
                    <a:pt x="240" y="442"/>
                  </a:lnTo>
                  <a:lnTo>
                    <a:pt x="240" y="442"/>
                  </a:lnTo>
                  <a:lnTo>
                    <a:pt x="286" y="528"/>
                  </a:lnTo>
                  <a:lnTo>
                    <a:pt x="304" y="556"/>
                  </a:lnTo>
                  <a:lnTo>
                    <a:pt x="316" y="578"/>
                  </a:lnTo>
                  <a:lnTo>
                    <a:pt x="316" y="578"/>
                  </a:lnTo>
                  <a:lnTo>
                    <a:pt x="320" y="596"/>
                  </a:lnTo>
                  <a:lnTo>
                    <a:pt x="320" y="618"/>
                  </a:lnTo>
                  <a:lnTo>
                    <a:pt x="320" y="618"/>
                  </a:lnTo>
                  <a:lnTo>
                    <a:pt x="318" y="648"/>
                  </a:lnTo>
                  <a:lnTo>
                    <a:pt x="314" y="696"/>
                  </a:lnTo>
                  <a:lnTo>
                    <a:pt x="314" y="696"/>
                  </a:lnTo>
                  <a:lnTo>
                    <a:pt x="312" y="740"/>
                  </a:lnTo>
                  <a:lnTo>
                    <a:pt x="312" y="772"/>
                  </a:lnTo>
                  <a:lnTo>
                    <a:pt x="312" y="784"/>
                  </a:lnTo>
                  <a:lnTo>
                    <a:pt x="314" y="784"/>
                  </a:lnTo>
                  <a:lnTo>
                    <a:pt x="314" y="784"/>
                  </a:lnTo>
                  <a:lnTo>
                    <a:pt x="316" y="796"/>
                  </a:lnTo>
                  <a:lnTo>
                    <a:pt x="318" y="806"/>
                  </a:lnTo>
                  <a:lnTo>
                    <a:pt x="318" y="806"/>
                  </a:lnTo>
                  <a:lnTo>
                    <a:pt x="326" y="822"/>
                  </a:lnTo>
                  <a:lnTo>
                    <a:pt x="338" y="836"/>
                  </a:lnTo>
                  <a:lnTo>
                    <a:pt x="354" y="844"/>
                  </a:lnTo>
                  <a:lnTo>
                    <a:pt x="372" y="850"/>
                  </a:lnTo>
                  <a:lnTo>
                    <a:pt x="372" y="850"/>
                  </a:lnTo>
                  <a:lnTo>
                    <a:pt x="376" y="852"/>
                  </a:lnTo>
                  <a:lnTo>
                    <a:pt x="378" y="856"/>
                  </a:lnTo>
                  <a:lnTo>
                    <a:pt x="378" y="856"/>
                  </a:lnTo>
                  <a:lnTo>
                    <a:pt x="376" y="866"/>
                  </a:lnTo>
                  <a:lnTo>
                    <a:pt x="370" y="872"/>
                  </a:lnTo>
                  <a:lnTo>
                    <a:pt x="358" y="874"/>
                  </a:lnTo>
                  <a:lnTo>
                    <a:pt x="344" y="876"/>
                  </a:lnTo>
                  <a:lnTo>
                    <a:pt x="344" y="876"/>
                  </a:lnTo>
                  <a:lnTo>
                    <a:pt x="312" y="872"/>
                  </a:lnTo>
                  <a:lnTo>
                    <a:pt x="312" y="872"/>
                  </a:lnTo>
                  <a:lnTo>
                    <a:pt x="280" y="870"/>
                  </a:lnTo>
                  <a:lnTo>
                    <a:pt x="280" y="870"/>
                  </a:lnTo>
                  <a:lnTo>
                    <a:pt x="268" y="870"/>
                  </a:lnTo>
                  <a:lnTo>
                    <a:pt x="260" y="868"/>
                  </a:lnTo>
                  <a:lnTo>
                    <a:pt x="254" y="864"/>
                  </a:lnTo>
                  <a:lnTo>
                    <a:pt x="252" y="858"/>
                  </a:lnTo>
                  <a:lnTo>
                    <a:pt x="252" y="858"/>
                  </a:lnTo>
                  <a:lnTo>
                    <a:pt x="250" y="852"/>
                  </a:lnTo>
                  <a:lnTo>
                    <a:pt x="248" y="838"/>
                  </a:lnTo>
                  <a:lnTo>
                    <a:pt x="248" y="838"/>
                  </a:lnTo>
                  <a:lnTo>
                    <a:pt x="250" y="828"/>
                  </a:lnTo>
                  <a:lnTo>
                    <a:pt x="254" y="818"/>
                  </a:lnTo>
                  <a:lnTo>
                    <a:pt x="254" y="818"/>
                  </a:lnTo>
                  <a:lnTo>
                    <a:pt x="260" y="804"/>
                  </a:lnTo>
                  <a:lnTo>
                    <a:pt x="260" y="804"/>
                  </a:lnTo>
                  <a:lnTo>
                    <a:pt x="260" y="766"/>
                  </a:lnTo>
                  <a:lnTo>
                    <a:pt x="260" y="766"/>
                  </a:lnTo>
                  <a:lnTo>
                    <a:pt x="262" y="702"/>
                  </a:lnTo>
                  <a:lnTo>
                    <a:pt x="262" y="702"/>
                  </a:lnTo>
                  <a:lnTo>
                    <a:pt x="264" y="640"/>
                  </a:lnTo>
                  <a:lnTo>
                    <a:pt x="264" y="640"/>
                  </a:lnTo>
                  <a:lnTo>
                    <a:pt x="262" y="624"/>
                  </a:lnTo>
                  <a:lnTo>
                    <a:pt x="258" y="610"/>
                  </a:lnTo>
                  <a:lnTo>
                    <a:pt x="258" y="610"/>
                  </a:lnTo>
                  <a:lnTo>
                    <a:pt x="254" y="606"/>
                  </a:lnTo>
                  <a:lnTo>
                    <a:pt x="246" y="606"/>
                  </a:lnTo>
                  <a:lnTo>
                    <a:pt x="246" y="606"/>
                  </a:lnTo>
                  <a:lnTo>
                    <a:pt x="232" y="608"/>
                  </a:lnTo>
                  <a:lnTo>
                    <a:pt x="232" y="608"/>
                  </a:lnTo>
                  <a:lnTo>
                    <a:pt x="136" y="628"/>
                  </a:lnTo>
                  <a:lnTo>
                    <a:pt x="136" y="628"/>
                  </a:lnTo>
                  <a:lnTo>
                    <a:pt x="130" y="648"/>
                  </a:lnTo>
                  <a:lnTo>
                    <a:pt x="126" y="672"/>
                  </a:lnTo>
                  <a:lnTo>
                    <a:pt x="124" y="702"/>
                  </a:lnTo>
                  <a:lnTo>
                    <a:pt x="124" y="736"/>
                  </a:lnTo>
                  <a:lnTo>
                    <a:pt x="124" y="736"/>
                  </a:lnTo>
                  <a:lnTo>
                    <a:pt x="124" y="790"/>
                  </a:lnTo>
                  <a:lnTo>
                    <a:pt x="124" y="790"/>
                  </a:lnTo>
                  <a:lnTo>
                    <a:pt x="126" y="806"/>
                  </a:lnTo>
                  <a:lnTo>
                    <a:pt x="130" y="818"/>
                  </a:lnTo>
                  <a:lnTo>
                    <a:pt x="134" y="830"/>
                  </a:lnTo>
                  <a:lnTo>
                    <a:pt x="140" y="840"/>
                  </a:lnTo>
                  <a:lnTo>
                    <a:pt x="140" y="840"/>
                  </a:lnTo>
                  <a:lnTo>
                    <a:pt x="152" y="860"/>
                  </a:lnTo>
                  <a:lnTo>
                    <a:pt x="162" y="880"/>
                  </a:lnTo>
                  <a:lnTo>
                    <a:pt x="162" y="880"/>
                  </a:lnTo>
                  <a:lnTo>
                    <a:pt x="160" y="886"/>
                  </a:lnTo>
                  <a:lnTo>
                    <a:pt x="154" y="892"/>
                  </a:lnTo>
                  <a:lnTo>
                    <a:pt x="144" y="894"/>
                  </a:lnTo>
                  <a:lnTo>
                    <a:pt x="132" y="894"/>
                  </a:lnTo>
                  <a:lnTo>
                    <a:pt x="132" y="894"/>
                  </a:lnTo>
                  <a:lnTo>
                    <a:pt x="116" y="894"/>
                  </a:lnTo>
                  <a:lnTo>
                    <a:pt x="102" y="892"/>
                  </a:lnTo>
                  <a:lnTo>
                    <a:pt x="90" y="888"/>
                  </a:lnTo>
                  <a:lnTo>
                    <a:pt x="80" y="882"/>
                  </a:lnTo>
                  <a:lnTo>
                    <a:pt x="80" y="882"/>
                  </a:lnTo>
                  <a:lnTo>
                    <a:pt x="76" y="880"/>
                  </a:lnTo>
                  <a:lnTo>
                    <a:pt x="74" y="876"/>
                  </a:lnTo>
                  <a:lnTo>
                    <a:pt x="72" y="872"/>
                  </a:lnTo>
                  <a:lnTo>
                    <a:pt x="70" y="868"/>
                  </a:lnTo>
                  <a:lnTo>
                    <a:pt x="70" y="868"/>
                  </a:lnTo>
                  <a:lnTo>
                    <a:pt x="74" y="848"/>
                  </a:lnTo>
                  <a:lnTo>
                    <a:pt x="74" y="848"/>
                  </a:lnTo>
                  <a:lnTo>
                    <a:pt x="76" y="830"/>
                  </a:lnTo>
                  <a:lnTo>
                    <a:pt x="76" y="830"/>
                  </a:lnTo>
                  <a:lnTo>
                    <a:pt x="72" y="776"/>
                  </a:lnTo>
                  <a:lnTo>
                    <a:pt x="72" y="776"/>
                  </a:lnTo>
                  <a:lnTo>
                    <a:pt x="68" y="722"/>
                  </a:lnTo>
                  <a:lnTo>
                    <a:pt x="68" y="722"/>
                  </a:lnTo>
                  <a:lnTo>
                    <a:pt x="70" y="676"/>
                  </a:lnTo>
                  <a:lnTo>
                    <a:pt x="74" y="632"/>
                  </a:lnTo>
                  <a:lnTo>
                    <a:pt x="74" y="632"/>
                  </a:lnTo>
                  <a:lnTo>
                    <a:pt x="66" y="632"/>
                  </a:lnTo>
                  <a:lnTo>
                    <a:pt x="60" y="628"/>
                  </a:lnTo>
                  <a:lnTo>
                    <a:pt x="56" y="622"/>
                  </a:lnTo>
                  <a:lnTo>
                    <a:pt x="56" y="614"/>
                  </a:lnTo>
                  <a:lnTo>
                    <a:pt x="56" y="614"/>
                  </a:lnTo>
                  <a:lnTo>
                    <a:pt x="58" y="594"/>
                  </a:lnTo>
                  <a:lnTo>
                    <a:pt x="58" y="594"/>
                  </a:lnTo>
                  <a:lnTo>
                    <a:pt x="60" y="572"/>
                  </a:lnTo>
                  <a:lnTo>
                    <a:pt x="60" y="572"/>
                  </a:lnTo>
                  <a:lnTo>
                    <a:pt x="58" y="528"/>
                  </a:lnTo>
                  <a:lnTo>
                    <a:pt x="58" y="528"/>
                  </a:lnTo>
                  <a:lnTo>
                    <a:pt x="58" y="484"/>
                  </a:lnTo>
                  <a:lnTo>
                    <a:pt x="58" y="484"/>
                  </a:lnTo>
                  <a:lnTo>
                    <a:pt x="46" y="462"/>
                  </a:lnTo>
                  <a:lnTo>
                    <a:pt x="24" y="418"/>
                  </a:lnTo>
                  <a:lnTo>
                    <a:pt x="24" y="418"/>
                  </a:lnTo>
                  <a:lnTo>
                    <a:pt x="6" y="374"/>
                  </a:lnTo>
                  <a:lnTo>
                    <a:pt x="0" y="356"/>
                  </a:lnTo>
                  <a:lnTo>
                    <a:pt x="0" y="184"/>
                  </a:lnTo>
                  <a:lnTo>
                    <a:pt x="0" y="184"/>
                  </a:lnTo>
                  <a:lnTo>
                    <a:pt x="4" y="178"/>
                  </a:lnTo>
                  <a:lnTo>
                    <a:pt x="6" y="170"/>
                  </a:lnTo>
                  <a:lnTo>
                    <a:pt x="8" y="160"/>
                  </a:lnTo>
                  <a:lnTo>
                    <a:pt x="10" y="150"/>
                  </a:lnTo>
                  <a:lnTo>
                    <a:pt x="10" y="150"/>
                  </a:lnTo>
                  <a:lnTo>
                    <a:pt x="10" y="140"/>
                  </a:lnTo>
                  <a:lnTo>
                    <a:pt x="12" y="130"/>
                  </a:lnTo>
                  <a:lnTo>
                    <a:pt x="14" y="120"/>
                  </a:lnTo>
                  <a:lnTo>
                    <a:pt x="18" y="114"/>
                  </a:lnTo>
                  <a:lnTo>
                    <a:pt x="18" y="114"/>
                  </a:lnTo>
                  <a:lnTo>
                    <a:pt x="24" y="102"/>
                  </a:lnTo>
                  <a:lnTo>
                    <a:pt x="28" y="94"/>
                  </a:lnTo>
                  <a:lnTo>
                    <a:pt x="28" y="94"/>
                  </a:lnTo>
                  <a:lnTo>
                    <a:pt x="28" y="88"/>
                  </a:lnTo>
                  <a:lnTo>
                    <a:pt x="30" y="84"/>
                  </a:lnTo>
                  <a:lnTo>
                    <a:pt x="34" y="80"/>
                  </a:lnTo>
                  <a:lnTo>
                    <a:pt x="38" y="80"/>
                  </a:lnTo>
                  <a:lnTo>
                    <a:pt x="40" y="78"/>
                  </a:lnTo>
                  <a:lnTo>
                    <a:pt x="40" y="78"/>
                  </a:lnTo>
                  <a:lnTo>
                    <a:pt x="42" y="58"/>
                  </a:lnTo>
                  <a:lnTo>
                    <a:pt x="44" y="50"/>
                  </a:lnTo>
                  <a:lnTo>
                    <a:pt x="46" y="44"/>
                  </a:lnTo>
                  <a:lnTo>
                    <a:pt x="46" y="44"/>
                  </a:lnTo>
                  <a:close/>
                  <a:moveTo>
                    <a:pt x="38" y="284"/>
                  </a:moveTo>
                  <a:lnTo>
                    <a:pt x="38" y="284"/>
                  </a:lnTo>
                  <a:lnTo>
                    <a:pt x="36" y="302"/>
                  </a:lnTo>
                  <a:lnTo>
                    <a:pt x="36" y="302"/>
                  </a:lnTo>
                  <a:lnTo>
                    <a:pt x="38" y="332"/>
                  </a:lnTo>
                  <a:lnTo>
                    <a:pt x="42" y="370"/>
                  </a:lnTo>
                  <a:lnTo>
                    <a:pt x="42" y="370"/>
                  </a:lnTo>
                  <a:lnTo>
                    <a:pt x="46" y="392"/>
                  </a:lnTo>
                  <a:lnTo>
                    <a:pt x="48" y="410"/>
                  </a:lnTo>
                  <a:lnTo>
                    <a:pt x="54" y="422"/>
                  </a:lnTo>
                  <a:lnTo>
                    <a:pt x="58" y="428"/>
                  </a:lnTo>
                  <a:lnTo>
                    <a:pt x="58" y="428"/>
                  </a:lnTo>
                  <a:lnTo>
                    <a:pt x="64" y="410"/>
                  </a:lnTo>
                  <a:lnTo>
                    <a:pt x="70" y="390"/>
                  </a:lnTo>
                  <a:lnTo>
                    <a:pt x="74" y="368"/>
                  </a:lnTo>
                  <a:lnTo>
                    <a:pt x="74" y="346"/>
                  </a:lnTo>
                  <a:lnTo>
                    <a:pt x="74" y="340"/>
                  </a:lnTo>
                  <a:lnTo>
                    <a:pt x="74" y="340"/>
                  </a:lnTo>
                  <a:lnTo>
                    <a:pt x="66" y="328"/>
                  </a:lnTo>
                  <a:lnTo>
                    <a:pt x="60" y="312"/>
                  </a:lnTo>
                  <a:lnTo>
                    <a:pt x="54" y="290"/>
                  </a:lnTo>
                  <a:lnTo>
                    <a:pt x="50" y="262"/>
                  </a:lnTo>
                  <a:lnTo>
                    <a:pt x="50" y="262"/>
                  </a:lnTo>
                  <a:lnTo>
                    <a:pt x="48" y="248"/>
                  </a:lnTo>
                  <a:lnTo>
                    <a:pt x="46" y="244"/>
                  </a:lnTo>
                  <a:lnTo>
                    <a:pt x="44" y="242"/>
                  </a:lnTo>
                  <a:lnTo>
                    <a:pt x="44" y="242"/>
                  </a:lnTo>
                  <a:lnTo>
                    <a:pt x="42" y="258"/>
                  </a:lnTo>
                  <a:lnTo>
                    <a:pt x="38" y="266"/>
                  </a:lnTo>
                  <a:lnTo>
                    <a:pt x="38" y="266"/>
                  </a:lnTo>
                  <a:lnTo>
                    <a:pt x="38" y="284"/>
                  </a:lnTo>
                  <a:lnTo>
                    <a:pt x="38" y="284"/>
                  </a:lnTo>
                  <a:close/>
                </a:path>
              </a:pathLst>
            </a:custGeom>
            <a:solidFill>
              <a:schemeClr val="accent2">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noEditPoints="1"/>
            </p:cNvSpPr>
            <p:nvPr userDrawn="1"/>
          </p:nvSpPr>
          <p:spPr bwMode="auto">
            <a:xfrm>
              <a:off x="7364125" y="2879927"/>
              <a:ext cx="872442" cy="3644697"/>
            </a:xfrm>
            <a:custGeom>
              <a:avLst/>
              <a:gdLst/>
              <a:ahLst/>
              <a:cxnLst>
                <a:cxn ang="0">
                  <a:pos x="210" y="154"/>
                </a:cxn>
                <a:cxn ang="0">
                  <a:pos x="200" y="164"/>
                </a:cxn>
                <a:cxn ang="0">
                  <a:pos x="210" y="168"/>
                </a:cxn>
                <a:cxn ang="0">
                  <a:pos x="204" y="210"/>
                </a:cxn>
                <a:cxn ang="0">
                  <a:pos x="210" y="310"/>
                </a:cxn>
                <a:cxn ang="0">
                  <a:pos x="204" y="322"/>
                </a:cxn>
                <a:cxn ang="0">
                  <a:pos x="200" y="394"/>
                </a:cxn>
                <a:cxn ang="0">
                  <a:pos x="192" y="422"/>
                </a:cxn>
                <a:cxn ang="0">
                  <a:pos x="200" y="470"/>
                </a:cxn>
                <a:cxn ang="0">
                  <a:pos x="180" y="492"/>
                </a:cxn>
                <a:cxn ang="0">
                  <a:pos x="168" y="554"/>
                </a:cxn>
                <a:cxn ang="0">
                  <a:pos x="166" y="650"/>
                </a:cxn>
                <a:cxn ang="0">
                  <a:pos x="170" y="798"/>
                </a:cxn>
                <a:cxn ang="0">
                  <a:pos x="182" y="834"/>
                </a:cxn>
                <a:cxn ang="0">
                  <a:pos x="170" y="874"/>
                </a:cxn>
                <a:cxn ang="0">
                  <a:pos x="164" y="872"/>
                </a:cxn>
                <a:cxn ang="0">
                  <a:pos x="160" y="862"/>
                </a:cxn>
                <a:cxn ang="0">
                  <a:pos x="146" y="894"/>
                </a:cxn>
                <a:cxn ang="0">
                  <a:pos x="138" y="876"/>
                </a:cxn>
                <a:cxn ang="0">
                  <a:pos x="130" y="864"/>
                </a:cxn>
                <a:cxn ang="0">
                  <a:pos x="106" y="892"/>
                </a:cxn>
                <a:cxn ang="0">
                  <a:pos x="78" y="894"/>
                </a:cxn>
                <a:cxn ang="0">
                  <a:pos x="66" y="878"/>
                </a:cxn>
                <a:cxn ang="0">
                  <a:pos x="82" y="872"/>
                </a:cxn>
                <a:cxn ang="0">
                  <a:pos x="94" y="850"/>
                </a:cxn>
                <a:cxn ang="0">
                  <a:pos x="98" y="820"/>
                </a:cxn>
                <a:cxn ang="0">
                  <a:pos x="82" y="738"/>
                </a:cxn>
                <a:cxn ang="0">
                  <a:pos x="72" y="666"/>
                </a:cxn>
                <a:cxn ang="0">
                  <a:pos x="42" y="526"/>
                </a:cxn>
                <a:cxn ang="0">
                  <a:pos x="28" y="486"/>
                </a:cxn>
                <a:cxn ang="0">
                  <a:pos x="4" y="456"/>
                </a:cxn>
                <a:cxn ang="0">
                  <a:pos x="0" y="404"/>
                </a:cxn>
                <a:cxn ang="0">
                  <a:pos x="30" y="310"/>
                </a:cxn>
                <a:cxn ang="0">
                  <a:pos x="32" y="278"/>
                </a:cxn>
                <a:cxn ang="0">
                  <a:pos x="40" y="248"/>
                </a:cxn>
                <a:cxn ang="0">
                  <a:pos x="32" y="226"/>
                </a:cxn>
                <a:cxn ang="0">
                  <a:pos x="50" y="198"/>
                </a:cxn>
                <a:cxn ang="0">
                  <a:pos x="54" y="180"/>
                </a:cxn>
                <a:cxn ang="0">
                  <a:pos x="44" y="146"/>
                </a:cxn>
                <a:cxn ang="0">
                  <a:pos x="34" y="96"/>
                </a:cxn>
                <a:cxn ang="0">
                  <a:pos x="24" y="50"/>
                </a:cxn>
                <a:cxn ang="0">
                  <a:pos x="54" y="16"/>
                </a:cxn>
                <a:cxn ang="0">
                  <a:pos x="74" y="6"/>
                </a:cxn>
                <a:cxn ang="0">
                  <a:pos x="102" y="0"/>
                </a:cxn>
                <a:cxn ang="0">
                  <a:pos x="124" y="12"/>
                </a:cxn>
                <a:cxn ang="0">
                  <a:pos x="156" y="52"/>
                </a:cxn>
                <a:cxn ang="0">
                  <a:pos x="166" y="84"/>
                </a:cxn>
                <a:cxn ang="0">
                  <a:pos x="178" y="118"/>
                </a:cxn>
                <a:cxn ang="0">
                  <a:pos x="192" y="140"/>
                </a:cxn>
                <a:cxn ang="0">
                  <a:pos x="206" y="146"/>
                </a:cxn>
                <a:cxn ang="0">
                  <a:pos x="146" y="770"/>
                </a:cxn>
                <a:cxn ang="0">
                  <a:pos x="132" y="710"/>
                </a:cxn>
                <a:cxn ang="0">
                  <a:pos x="126" y="734"/>
                </a:cxn>
                <a:cxn ang="0">
                  <a:pos x="128" y="788"/>
                </a:cxn>
                <a:cxn ang="0">
                  <a:pos x="140" y="810"/>
                </a:cxn>
                <a:cxn ang="0">
                  <a:pos x="146" y="780"/>
                </a:cxn>
                <a:cxn ang="0">
                  <a:pos x="176" y="324"/>
                </a:cxn>
                <a:cxn ang="0">
                  <a:pos x="166" y="262"/>
                </a:cxn>
                <a:cxn ang="0">
                  <a:pos x="142" y="304"/>
                </a:cxn>
                <a:cxn ang="0">
                  <a:pos x="138" y="318"/>
                </a:cxn>
                <a:cxn ang="0">
                  <a:pos x="140" y="338"/>
                </a:cxn>
                <a:cxn ang="0">
                  <a:pos x="172" y="380"/>
                </a:cxn>
                <a:cxn ang="0">
                  <a:pos x="176" y="324"/>
                </a:cxn>
              </a:cxnLst>
              <a:rect l="0" t="0" r="r" b="b"/>
              <a:pathLst>
                <a:path w="214" h="894">
                  <a:moveTo>
                    <a:pt x="214" y="148"/>
                  </a:moveTo>
                  <a:lnTo>
                    <a:pt x="214" y="148"/>
                  </a:lnTo>
                  <a:lnTo>
                    <a:pt x="210" y="154"/>
                  </a:lnTo>
                  <a:lnTo>
                    <a:pt x="210" y="154"/>
                  </a:lnTo>
                  <a:lnTo>
                    <a:pt x="204" y="158"/>
                  </a:lnTo>
                  <a:lnTo>
                    <a:pt x="204" y="158"/>
                  </a:lnTo>
                  <a:lnTo>
                    <a:pt x="200" y="162"/>
                  </a:lnTo>
                  <a:lnTo>
                    <a:pt x="200" y="164"/>
                  </a:lnTo>
                  <a:lnTo>
                    <a:pt x="200" y="164"/>
                  </a:lnTo>
                  <a:lnTo>
                    <a:pt x="202" y="166"/>
                  </a:lnTo>
                  <a:lnTo>
                    <a:pt x="210" y="168"/>
                  </a:lnTo>
                  <a:lnTo>
                    <a:pt x="210" y="168"/>
                  </a:lnTo>
                  <a:lnTo>
                    <a:pt x="200" y="180"/>
                  </a:lnTo>
                  <a:lnTo>
                    <a:pt x="200" y="180"/>
                  </a:lnTo>
                  <a:lnTo>
                    <a:pt x="202" y="194"/>
                  </a:lnTo>
                  <a:lnTo>
                    <a:pt x="204" y="210"/>
                  </a:lnTo>
                  <a:lnTo>
                    <a:pt x="204" y="210"/>
                  </a:lnTo>
                  <a:lnTo>
                    <a:pt x="208" y="260"/>
                  </a:lnTo>
                  <a:lnTo>
                    <a:pt x="208" y="260"/>
                  </a:lnTo>
                  <a:lnTo>
                    <a:pt x="210" y="310"/>
                  </a:lnTo>
                  <a:lnTo>
                    <a:pt x="210" y="310"/>
                  </a:lnTo>
                  <a:lnTo>
                    <a:pt x="208" y="316"/>
                  </a:lnTo>
                  <a:lnTo>
                    <a:pt x="204" y="322"/>
                  </a:lnTo>
                  <a:lnTo>
                    <a:pt x="204" y="322"/>
                  </a:lnTo>
                  <a:lnTo>
                    <a:pt x="204" y="366"/>
                  </a:lnTo>
                  <a:lnTo>
                    <a:pt x="204" y="366"/>
                  </a:lnTo>
                  <a:lnTo>
                    <a:pt x="202" y="382"/>
                  </a:lnTo>
                  <a:lnTo>
                    <a:pt x="200" y="394"/>
                  </a:lnTo>
                  <a:lnTo>
                    <a:pt x="196" y="404"/>
                  </a:lnTo>
                  <a:lnTo>
                    <a:pt x="192" y="410"/>
                  </a:lnTo>
                  <a:lnTo>
                    <a:pt x="192" y="410"/>
                  </a:lnTo>
                  <a:lnTo>
                    <a:pt x="192" y="422"/>
                  </a:lnTo>
                  <a:lnTo>
                    <a:pt x="192" y="422"/>
                  </a:lnTo>
                  <a:lnTo>
                    <a:pt x="198" y="446"/>
                  </a:lnTo>
                  <a:lnTo>
                    <a:pt x="200" y="448"/>
                  </a:lnTo>
                  <a:lnTo>
                    <a:pt x="200" y="470"/>
                  </a:lnTo>
                  <a:lnTo>
                    <a:pt x="200" y="470"/>
                  </a:lnTo>
                  <a:lnTo>
                    <a:pt x="194" y="480"/>
                  </a:lnTo>
                  <a:lnTo>
                    <a:pt x="188" y="486"/>
                  </a:lnTo>
                  <a:lnTo>
                    <a:pt x="180" y="492"/>
                  </a:lnTo>
                  <a:lnTo>
                    <a:pt x="170" y="496"/>
                  </a:lnTo>
                  <a:lnTo>
                    <a:pt x="170" y="496"/>
                  </a:lnTo>
                  <a:lnTo>
                    <a:pt x="168" y="554"/>
                  </a:lnTo>
                  <a:lnTo>
                    <a:pt x="168" y="554"/>
                  </a:lnTo>
                  <a:lnTo>
                    <a:pt x="164" y="612"/>
                  </a:lnTo>
                  <a:lnTo>
                    <a:pt x="164" y="612"/>
                  </a:lnTo>
                  <a:lnTo>
                    <a:pt x="166" y="650"/>
                  </a:lnTo>
                  <a:lnTo>
                    <a:pt x="166" y="650"/>
                  </a:lnTo>
                  <a:lnTo>
                    <a:pt x="168" y="688"/>
                  </a:lnTo>
                  <a:lnTo>
                    <a:pt x="168" y="688"/>
                  </a:lnTo>
                  <a:lnTo>
                    <a:pt x="168" y="734"/>
                  </a:lnTo>
                  <a:lnTo>
                    <a:pt x="170" y="798"/>
                  </a:lnTo>
                  <a:lnTo>
                    <a:pt x="172" y="800"/>
                  </a:lnTo>
                  <a:lnTo>
                    <a:pt x="172" y="800"/>
                  </a:lnTo>
                  <a:lnTo>
                    <a:pt x="182" y="834"/>
                  </a:lnTo>
                  <a:lnTo>
                    <a:pt x="182" y="834"/>
                  </a:lnTo>
                  <a:lnTo>
                    <a:pt x="174" y="852"/>
                  </a:lnTo>
                  <a:lnTo>
                    <a:pt x="170" y="868"/>
                  </a:lnTo>
                  <a:lnTo>
                    <a:pt x="170" y="868"/>
                  </a:lnTo>
                  <a:lnTo>
                    <a:pt x="170" y="874"/>
                  </a:lnTo>
                  <a:lnTo>
                    <a:pt x="168" y="876"/>
                  </a:lnTo>
                  <a:lnTo>
                    <a:pt x="168" y="876"/>
                  </a:lnTo>
                  <a:lnTo>
                    <a:pt x="166" y="874"/>
                  </a:lnTo>
                  <a:lnTo>
                    <a:pt x="164" y="872"/>
                  </a:lnTo>
                  <a:lnTo>
                    <a:pt x="164" y="872"/>
                  </a:lnTo>
                  <a:lnTo>
                    <a:pt x="164" y="866"/>
                  </a:lnTo>
                  <a:lnTo>
                    <a:pt x="160" y="862"/>
                  </a:lnTo>
                  <a:lnTo>
                    <a:pt x="160" y="862"/>
                  </a:lnTo>
                  <a:lnTo>
                    <a:pt x="146" y="870"/>
                  </a:lnTo>
                  <a:lnTo>
                    <a:pt x="146" y="872"/>
                  </a:lnTo>
                  <a:lnTo>
                    <a:pt x="146" y="894"/>
                  </a:lnTo>
                  <a:lnTo>
                    <a:pt x="146" y="894"/>
                  </a:lnTo>
                  <a:lnTo>
                    <a:pt x="140" y="894"/>
                  </a:lnTo>
                  <a:lnTo>
                    <a:pt x="138" y="890"/>
                  </a:lnTo>
                  <a:lnTo>
                    <a:pt x="138" y="890"/>
                  </a:lnTo>
                  <a:lnTo>
                    <a:pt x="138" y="876"/>
                  </a:lnTo>
                  <a:lnTo>
                    <a:pt x="138" y="876"/>
                  </a:lnTo>
                  <a:lnTo>
                    <a:pt x="136" y="868"/>
                  </a:lnTo>
                  <a:lnTo>
                    <a:pt x="130" y="864"/>
                  </a:lnTo>
                  <a:lnTo>
                    <a:pt x="130" y="864"/>
                  </a:lnTo>
                  <a:lnTo>
                    <a:pt x="118" y="880"/>
                  </a:lnTo>
                  <a:lnTo>
                    <a:pt x="118" y="880"/>
                  </a:lnTo>
                  <a:lnTo>
                    <a:pt x="112" y="886"/>
                  </a:lnTo>
                  <a:lnTo>
                    <a:pt x="106" y="892"/>
                  </a:lnTo>
                  <a:lnTo>
                    <a:pt x="98" y="894"/>
                  </a:lnTo>
                  <a:lnTo>
                    <a:pt x="90" y="894"/>
                  </a:lnTo>
                  <a:lnTo>
                    <a:pt x="90" y="894"/>
                  </a:lnTo>
                  <a:lnTo>
                    <a:pt x="78" y="894"/>
                  </a:lnTo>
                  <a:lnTo>
                    <a:pt x="70" y="888"/>
                  </a:lnTo>
                  <a:lnTo>
                    <a:pt x="66" y="882"/>
                  </a:lnTo>
                  <a:lnTo>
                    <a:pt x="66" y="882"/>
                  </a:lnTo>
                  <a:lnTo>
                    <a:pt x="66" y="878"/>
                  </a:lnTo>
                  <a:lnTo>
                    <a:pt x="66" y="878"/>
                  </a:lnTo>
                  <a:lnTo>
                    <a:pt x="70" y="874"/>
                  </a:lnTo>
                  <a:lnTo>
                    <a:pt x="70" y="874"/>
                  </a:lnTo>
                  <a:lnTo>
                    <a:pt x="82" y="872"/>
                  </a:lnTo>
                  <a:lnTo>
                    <a:pt x="82" y="872"/>
                  </a:lnTo>
                  <a:lnTo>
                    <a:pt x="86" y="870"/>
                  </a:lnTo>
                  <a:lnTo>
                    <a:pt x="88" y="866"/>
                  </a:lnTo>
                  <a:lnTo>
                    <a:pt x="94" y="850"/>
                  </a:lnTo>
                  <a:lnTo>
                    <a:pt x="94" y="850"/>
                  </a:lnTo>
                  <a:lnTo>
                    <a:pt x="98" y="834"/>
                  </a:lnTo>
                  <a:lnTo>
                    <a:pt x="98" y="820"/>
                  </a:lnTo>
                  <a:lnTo>
                    <a:pt x="98" y="820"/>
                  </a:lnTo>
                  <a:lnTo>
                    <a:pt x="98" y="802"/>
                  </a:lnTo>
                  <a:lnTo>
                    <a:pt x="94" y="782"/>
                  </a:lnTo>
                  <a:lnTo>
                    <a:pt x="90" y="762"/>
                  </a:lnTo>
                  <a:lnTo>
                    <a:pt x="82" y="738"/>
                  </a:lnTo>
                  <a:lnTo>
                    <a:pt x="82" y="738"/>
                  </a:lnTo>
                  <a:lnTo>
                    <a:pt x="78" y="708"/>
                  </a:lnTo>
                  <a:lnTo>
                    <a:pt x="72" y="666"/>
                  </a:lnTo>
                  <a:lnTo>
                    <a:pt x="72" y="666"/>
                  </a:lnTo>
                  <a:lnTo>
                    <a:pt x="50" y="588"/>
                  </a:lnTo>
                  <a:lnTo>
                    <a:pt x="50" y="588"/>
                  </a:lnTo>
                  <a:lnTo>
                    <a:pt x="46" y="562"/>
                  </a:lnTo>
                  <a:lnTo>
                    <a:pt x="42" y="526"/>
                  </a:lnTo>
                  <a:lnTo>
                    <a:pt x="42" y="526"/>
                  </a:lnTo>
                  <a:lnTo>
                    <a:pt x="30" y="488"/>
                  </a:lnTo>
                  <a:lnTo>
                    <a:pt x="28" y="486"/>
                  </a:lnTo>
                  <a:lnTo>
                    <a:pt x="28" y="486"/>
                  </a:lnTo>
                  <a:lnTo>
                    <a:pt x="14" y="484"/>
                  </a:lnTo>
                  <a:lnTo>
                    <a:pt x="14" y="484"/>
                  </a:lnTo>
                  <a:lnTo>
                    <a:pt x="8" y="472"/>
                  </a:lnTo>
                  <a:lnTo>
                    <a:pt x="4" y="456"/>
                  </a:lnTo>
                  <a:lnTo>
                    <a:pt x="2" y="438"/>
                  </a:lnTo>
                  <a:lnTo>
                    <a:pt x="0" y="418"/>
                  </a:lnTo>
                  <a:lnTo>
                    <a:pt x="0" y="404"/>
                  </a:lnTo>
                  <a:lnTo>
                    <a:pt x="0" y="404"/>
                  </a:lnTo>
                  <a:lnTo>
                    <a:pt x="16" y="358"/>
                  </a:lnTo>
                  <a:lnTo>
                    <a:pt x="16" y="358"/>
                  </a:lnTo>
                  <a:lnTo>
                    <a:pt x="30" y="310"/>
                  </a:lnTo>
                  <a:lnTo>
                    <a:pt x="30" y="310"/>
                  </a:lnTo>
                  <a:lnTo>
                    <a:pt x="32" y="300"/>
                  </a:lnTo>
                  <a:lnTo>
                    <a:pt x="32" y="300"/>
                  </a:lnTo>
                  <a:lnTo>
                    <a:pt x="32" y="278"/>
                  </a:lnTo>
                  <a:lnTo>
                    <a:pt x="32" y="278"/>
                  </a:lnTo>
                  <a:lnTo>
                    <a:pt x="32" y="270"/>
                  </a:lnTo>
                  <a:lnTo>
                    <a:pt x="36" y="262"/>
                  </a:lnTo>
                  <a:lnTo>
                    <a:pt x="36" y="262"/>
                  </a:lnTo>
                  <a:lnTo>
                    <a:pt x="40" y="248"/>
                  </a:lnTo>
                  <a:lnTo>
                    <a:pt x="40" y="248"/>
                  </a:lnTo>
                  <a:lnTo>
                    <a:pt x="32" y="232"/>
                  </a:lnTo>
                  <a:lnTo>
                    <a:pt x="32" y="226"/>
                  </a:lnTo>
                  <a:lnTo>
                    <a:pt x="32" y="226"/>
                  </a:lnTo>
                  <a:lnTo>
                    <a:pt x="32" y="216"/>
                  </a:lnTo>
                  <a:lnTo>
                    <a:pt x="36" y="208"/>
                  </a:lnTo>
                  <a:lnTo>
                    <a:pt x="42" y="202"/>
                  </a:lnTo>
                  <a:lnTo>
                    <a:pt x="50" y="198"/>
                  </a:lnTo>
                  <a:lnTo>
                    <a:pt x="50" y="198"/>
                  </a:lnTo>
                  <a:lnTo>
                    <a:pt x="52" y="190"/>
                  </a:lnTo>
                  <a:lnTo>
                    <a:pt x="54" y="180"/>
                  </a:lnTo>
                  <a:lnTo>
                    <a:pt x="54" y="180"/>
                  </a:lnTo>
                  <a:lnTo>
                    <a:pt x="52" y="170"/>
                  </a:lnTo>
                  <a:lnTo>
                    <a:pt x="48" y="158"/>
                  </a:lnTo>
                  <a:lnTo>
                    <a:pt x="48" y="158"/>
                  </a:lnTo>
                  <a:lnTo>
                    <a:pt x="44" y="146"/>
                  </a:lnTo>
                  <a:lnTo>
                    <a:pt x="42" y="136"/>
                  </a:lnTo>
                  <a:lnTo>
                    <a:pt x="42" y="136"/>
                  </a:lnTo>
                  <a:lnTo>
                    <a:pt x="40" y="118"/>
                  </a:lnTo>
                  <a:lnTo>
                    <a:pt x="34" y="96"/>
                  </a:lnTo>
                  <a:lnTo>
                    <a:pt x="34" y="96"/>
                  </a:lnTo>
                  <a:lnTo>
                    <a:pt x="26" y="76"/>
                  </a:lnTo>
                  <a:lnTo>
                    <a:pt x="24" y="54"/>
                  </a:lnTo>
                  <a:lnTo>
                    <a:pt x="24" y="50"/>
                  </a:lnTo>
                  <a:lnTo>
                    <a:pt x="24" y="50"/>
                  </a:lnTo>
                  <a:lnTo>
                    <a:pt x="32" y="38"/>
                  </a:lnTo>
                  <a:lnTo>
                    <a:pt x="42" y="26"/>
                  </a:lnTo>
                  <a:lnTo>
                    <a:pt x="54" y="16"/>
                  </a:lnTo>
                  <a:lnTo>
                    <a:pt x="66" y="8"/>
                  </a:lnTo>
                  <a:lnTo>
                    <a:pt x="66" y="6"/>
                  </a:lnTo>
                  <a:lnTo>
                    <a:pt x="66" y="6"/>
                  </a:lnTo>
                  <a:lnTo>
                    <a:pt x="74" y="6"/>
                  </a:lnTo>
                  <a:lnTo>
                    <a:pt x="84" y="4"/>
                  </a:lnTo>
                  <a:lnTo>
                    <a:pt x="84" y="4"/>
                  </a:lnTo>
                  <a:lnTo>
                    <a:pt x="94" y="0"/>
                  </a:lnTo>
                  <a:lnTo>
                    <a:pt x="102" y="0"/>
                  </a:lnTo>
                  <a:lnTo>
                    <a:pt x="108" y="0"/>
                  </a:lnTo>
                  <a:lnTo>
                    <a:pt x="108" y="0"/>
                  </a:lnTo>
                  <a:lnTo>
                    <a:pt x="116" y="6"/>
                  </a:lnTo>
                  <a:lnTo>
                    <a:pt x="124" y="12"/>
                  </a:lnTo>
                  <a:lnTo>
                    <a:pt x="134" y="22"/>
                  </a:lnTo>
                  <a:lnTo>
                    <a:pt x="142" y="34"/>
                  </a:lnTo>
                  <a:lnTo>
                    <a:pt x="142" y="34"/>
                  </a:lnTo>
                  <a:lnTo>
                    <a:pt x="156" y="52"/>
                  </a:lnTo>
                  <a:lnTo>
                    <a:pt x="156" y="52"/>
                  </a:lnTo>
                  <a:lnTo>
                    <a:pt x="162" y="64"/>
                  </a:lnTo>
                  <a:lnTo>
                    <a:pt x="166" y="84"/>
                  </a:lnTo>
                  <a:lnTo>
                    <a:pt x="166" y="84"/>
                  </a:lnTo>
                  <a:lnTo>
                    <a:pt x="170" y="104"/>
                  </a:lnTo>
                  <a:lnTo>
                    <a:pt x="174" y="112"/>
                  </a:lnTo>
                  <a:lnTo>
                    <a:pt x="178" y="118"/>
                  </a:lnTo>
                  <a:lnTo>
                    <a:pt x="178" y="118"/>
                  </a:lnTo>
                  <a:lnTo>
                    <a:pt x="196" y="132"/>
                  </a:lnTo>
                  <a:lnTo>
                    <a:pt x="196" y="132"/>
                  </a:lnTo>
                  <a:lnTo>
                    <a:pt x="192" y="138"/>
                  </a:lnTo>
                  <a:lnTo>
                    <a:pt x="192" y="140"/>
                  </a:lnTo>
                  <a:lnTo>
                    <a:pt x="192" y="140"/>
                  </a:lnTo>
                  <a:lnTo>
                    <a:pt x="198" y="144"/>
                  </a:lnTo>
                  <a:lnTo>
                    <a:pt x="206" y="146"/>
                  </a:lnTo>
                  <a:lnTo>
                    <a:pt x="206" y="146"/>
                  </a:lnTo>
                  <a:lnTo>
                    <a:pt x="214" y="148"/>
                  </a:lnTo>
                  <a:lnTo>
                    <a:pt x="214" y="148"/>
                  </a:lnTo>
                  <a:close/>
                  <a:moveTo>
                    <a:pt x="146" y="770"/>
                  </a:moveTo>
                  <a:lnTo>
                    <a:pt x="146" y="770"/>
                  </a:lnTo>
                  <a:lnTo>
                    <a:pt x="146" y="754"/>
                  </a:lnTo>
                  <a:lnTo>
                    <a:pt x="142" y="738"/>
                  </a:lnTo>
                  <a:lnTo>
                    <a:pt x="138" y="722"/>
                  </a:lnTo>
                  <a:lnTo>
                    <a:pt x="132" y="710"/>
                  </a:lnTo>
                  <a:lnTo>
                    <a:pt x="132" y="710"/>
                  </a:lnTo>
                  <a:lnTo>
                    <a:pt x="128" y="720"/>
                  </a:lnTo>
                  <a:lnTo>
                    <a:pt x="128" y="734"/>
                  </a:lnTo>
                  <a:lnTo>
                    <a:pt x="126" y="734"/>
                  </a:lnTo>
                  <a:lnTo>
                    <a:pt x="126" y="734"/>
                  </a:lnTo>
                  <a:lnTo>
                    <a:pt x="126" y="774"/>
                  </a:lnTo>
                  <a:lnTo>
                    <a:pt x="126" y="774"/>
                  </a:lnTo>
                  <a:lnTo>
                    <a:pt x="128" y="788"/>
                  </a:lnTo>
                  <a:lnTo>
                    <a:pt x="130" y="798"/>
                  </a:lnTo>
                  <a:lnTo>
                    <a:pt x="134" y="806"/>
                  </a:lnTo>
                  <a:lnTo>
                    <a:pt x="138" y="810"/>
                  </a:lnTo>
                  <a:lnTo>
                    <a:pt x="140" y="810"/>
                  </a:lnTo>
                  <a:lnTo>
                    <a:pt x="140" y="810"/>
                  </a:lnTo>
                  <a:lnTo>
                    <a:pt x="142" y="788"/>
                  </a:lnTo>
                  <a:lnTo>
                    <a:pt x="142" y="788"/>
                  </a:lnTo>
                  <a:lnTo>
                    <a:pt x="146" y="780"/>
                  </a:lnTo>
                  <a:lnTo>
                    <a:pt x="146" y="770"/>
                  </a:lnTo>
                  <a:lnTo>
                    <a:pt x="146" y="770"/>
                  </a:lnTo>
                  <a:close/>
                  <a:moveTo>
                    <a:pt x="176" y="324"/>
                  </a:moveTo>
                  <a:lnTo>
                    <a:pt x="176" y="324"/>
                  </a:lnTo>
                  <a:lnTo>
                    <a:pt x="174" y="302"/>
                  </a:lnTo>
                  <a:lnTo>
                    <a:pt x="174" y="284"/>
                  </a:lnTo>
                  <a:lnTo>
                    <a:pt x="170" y="270"/>
                  </a:lnTo>
                  <a:lnTo>
                    <a:pt x="166" y="262"/>
                  </a:lnTo>
                  <a:lnTo>
                    <a:pt x="164" y="264"/>
                  </a:lnTo>
                  <a:lnTo>
                    <a:pt x="164" y="264"/>
                  </a:lnTo>
                  <a:lnTo>
                    <a:pt x="156" y="282"/>
                  </a:lnTo>
                  <a:lnTo>
                    <a:pt x="142" y="304"/>
                  </a:lnTo>
                  <a:lnTo>
                    <a:pt x="140" y="306"/>
                  </a:lnTo>
                  <a:lnTo>
                    <a:pt x="140" y="306"/>
                  </a:lnTo>
                  <a:lnTo>
                    <a:pt x="140" y="314"/>
                  </a:lnTo>
                  <a:lnTo>
                    <a:pt x="138" y="318"/>
                  </a:lnTo>
                  <a:lnTo>
                    <a:pt x="138" y="326"/>
                  </a:lnTo>
                  <a:lnTo>
                    <a:pt x="138" y="326"/>
                  </a:lnTo>
                  <a:lnTo>
                    <a:pt x="138" y="330"/>
                  </a:lnTo>
                  <a:lnTo>
                    <a:pt x="140" y="338"/>
                  </a:lnTo>
                  <a:lnTo>
                    <a:pt x="150" y="354"/>
                  </a:lnTo>
                  <a:lnTo>
                    <a:pt x="150" y="354"/>
                  </a:lnTo>
                  <a:lnTo>
                    <a:pt x="170" y="382"/>
                  </a:lnTo>
                  <a:lnTo>
                    <a:pt x="172" y="380"/>
                  </a:lnTo>
                  <a:lnTo>
                    <a:pt x="172" y="380"/>
                  </a:lnTo>
                  <a:lnTo>
                    <a:pt x="174" y="350"/>
                  </a:lnTo>
                  <a:lnTo>
                    <a:pt x="176" y="324"/>
                  </a:lnTo>
                  <a:lnTo>
                    <a:pt x="176" y="324"/>
                  </a:lnTo>
                  <a:close/>
                </a:path>
              </a:pathLst>
            </a:custGeom>
            <a:solidFill>
              <a:schemeClr val="accent1">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91" name="Group 67"/>
          <p:cNvGrpSpPr>
            <a:grpSpLocks noChangeAspect="1"/>
          </p:cNvGrpSpPr>
          <p:nvPr userDrawn="1"/>
        </p:nvGrpSpPr>
        <p:grpSpPr bwMode="auto">
          <a:xfrm flipH="1" flipV="1">
            <a:off x="152398" y="152400"/>
            <a:ext cx="1600202" cy="1033671"/>
            <a:chOff x="2497" y="1995"/>
            <a:chExt cx="805" cy="520"/>
          </a:xfrm>
          <a:solidFill>
            <a:schemeClr val="accent2">
              <a:lumMod val="20000"/>
              <a:lumOff val="80000"/>
            </a:schemeClr>
          </a:solidFill>
        </p:grpSpPr>
        <p:sp>
          <p:nvSpPr>
            <p:cNvPr id="1093" name="Rectangle 69"/>
            <p:cNvSpPr>
              <a:spLocks noChangeArrowheads="1"/>
            </p:cNvSpPr>
            <p:nvPr userDrawn="1"/>
          </p:nvSpPr>
          <p:spPr bwMode="auto">
            <a:xfrm>
              <a:off x="3043" y="2467"/>
              <a:ext cx="46"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Rectangle 70"/>
            <p:cNvSpPr>
              <a:spLocks noChangeArrowheads="1"/>
            </p:cNvSpPr>
            <p:nvPr userDrawn="1"/>
          </p:nvSpPr>
          <p:spPr bwMode="auto">
            <a:xfrm>
              <a:off x="2699"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Rectangle 71"/>
            <p:cNvSpPr>
              <a:spLocks noChangeArrowheads="1"/>
            </p:cNvSpPr>
            <p:nvPr userDrawn="1"/>
          </p:nvSpPr>
          <p:spPr bwMode="auto">
            <a:xfrm>
              <a:off x="2598" y="2467"/>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6" name="Rectangle 72"/>
            <p:cNvSpPr>
              <a:spLocks noChangeArrowheads="1"/>
            </p:cNvSpPr>
            <p:nvPr userDrawn="1"/>
          </p:nvSpPr>
          <p:spPr bwMode="auto">
            <a:xfrm>
              <a:off x="2497"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Rectangle 73"/>
            <p:cNvSpPr>
              <a:spLocks noChangeArrowheads="1"/>
            </p:cNvSpPr>
            <p:nvPr userDrawn="1"/>
          </p:nvSpPr>
          <p:spPr bwMode="auto">
            <a:xfrm>
              <a:off x="3148"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8" name="Rectangle 74"/>
            <p:cNvSpPr>
              <a:spLocks noChangeArrowheads="1"/>
            </p:cNvSpPr>
            <p:nvPr userDrawn="1"/>
          </p:nvSpPr>
          <p:spPr bwMode="auto">
            <a:xfrm>
              <a:off x="3254"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9" name="Rectangle 75"/>
            <p:cNvSpPr>
              <a:spLocks noChangeArrowheads="1"/>
            </p:cNvSpPr>
            <p:nvPr userDrawn="1"/>
          </p:nvSpPr>
          <p:spPr bwMode="auto">
            <a:xfrm>
              <a:off x="3148"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0" name="Rectangle 76"/>
            <p:cNvSpPr>
              <a:spLocks noChangeArrowheads="1"/>
            </p:cNvSpPr>
            <p:nvPr userDrawn="1"/>
          </p:nvSpPr>
          <p:spPr bwMode="auto">
            <a:xfrm>
              <a:off x="3254"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Rectangle 77"/>
            <p:cNvSpPr>
              <a:spLocks noChangeArrowheads="1"/>
            </p:cNvSpPr>
            <p:nvPr userDrawn="1"/>
          </p:nvSpPr>
          <p:spPr bwMode="auto">
            <a:xfrm>
              <a:off x="3148"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2" name="Rectangle 78"/>
            <p:cNvSpPr>
              <a:spLocks noChangeArrowheads="1"/>
            </p:cNvSpPr>
            <p:nvPr userDrawn="1"/>
          </p:nvSpPr>
          <p:spPr bwMode="auto">
            <a:xfrm>
              <a:off x="3254"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3" name="Rectangle 79"/>
            <p:cNvSpPr>
              <a:spLocks noChangeArrowheads="1"/>
            </p:cNvSpPr>
            <p:nvPr userDrawn="1"/>
          </p:nvSpPr>
          <p:spPr bwMode="auto">
            <a:xfrm>
              <a:off x="2940"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4" name="Rectangle 80"/>
            <p:cNvSpPr>
              <a:spLocks noChangeArrowheads="1"/>
            </p:cNvSpPr>
            <p:nvPr userDrawn="1"/>
          </p:nvSpPr>
          <p:spPr bwMode="auto">
            <a:xfrm>
              <a:off x="3046" y="2206"/>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81"/>
            <p:cNvSpPr>
              <a:spLocks noChangeArrowheads="1"/>
            </p:cNvSpPr>
            <p:nvPr userDrawn="1"/>
          </p:nvSpPr>
          <p:spPr bwMode="auto">
            <a:xfrm>
              <a:off x="2839"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Rectangle 82"/>
            <p:cNvSpPr>
              <a:spLocks noChangeArrowheads="1"/>
            </p:cNvSpPr>
            <p:nvPr userDrawn="1"/>
          </p:nvSpPr>
          <p:spPr bwMode="auto">
            <a:xfrm>
              <a:off x="3148"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7" name="Rectangle 83"/>
            <p:cNvSpPr>
              <a:spLocks noChangeArrowheads="1"/>
            </p:cNvSpPr>
            <p:nvPr userDrawn="1"/>
          </p:nvSpPr>
          <p:spPr bwMode="auto">
            <a:xfrm>
              <a:off x="3254"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8" name="Rectangle 84"/>
            <p:cNvSpPr>
              <a:spLocks noChangeArrowheads="1"/>
            </p:cNvSpPr>
            <p:nvPr userDrawn="1"/>
          </p:nvSpPr>
          <p:spPr bwMode="auto">
            <a:xfrm>
              <a:off x="2940"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9" name="Rectangle 85"/>
            <p:cNvSpPr>
              <a:spLocks noChangeArrowheads="1"/>
            </p:cNvSpPr>
            <p:nvPr userDrawn="1"/>
          </p:nvSpPr>
          <p:spPr bwMode="auto">
            <a:xfrm>
              <a:off x="3046" y="2305"/>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0" name="Rectangle 86"/>
            <p:cNvSpPr>
              <a:spLocks noChangeArrowheads="1"/>
            </p:cNvSpPr>
            <p:nvPr userDrawn="1"/>
          </p:nvSpPr>
          <p:spPr bwMode="auto">
            <a:xfrm>
              <a:off x="2839"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1" name="Rectangle 87"/>
            <p:cNvSpPr>
              <a:spLocks noChangeArrowheads="1"/>
            </p:cNvSpPr>
            <p:nvPr userDrawn="1"/>
          </p:nvSpPr>
          <p:spPr bwMode="auto">
            <a:xfrm>
              <a:off x="3148"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2" name="Rectangle 88"/>
            <p:cNvSpPr>
              <a:spLocks noChangeArrowheads="1"/>
            </p:cNvSpPr>
            <p:nvPr userDrawn="1"/>
          </p:nvSpPr>
          <p:spPr bwMode="auto">
            <a:xfrm>
              <a:off x="3254"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userDrawn="1">
            <p:ph type="ctrTitle"/>
          </p:nvPr>
        </p:nvSpPr>
        <p:spPr>
          <a:xfrm>
            <a:off x="685800" y="1143000"/>
            <a:ext cx="7772400" cy="646331"/>
          </a:xfrm>
        </p:spPr>
        <p:txBody>
          <a:bodyPr>
            <a:normAutofit/>
          </a:bodyPr>
          <a:lstStyle>
            <a:lvl1pPr algn="ctr">
              <a:defRPr sz="3600">
                <a:solidFill>
                  <a:schemeClr val="accent2">
                    <a:lumMod val="75000"/>
                  </a:schemeClr>
                </a:solidFill>
              </a:defRPr>
            </a:lvl1pPr>
          </a:lstStyle>
          <a:p>
            <a:r>
              <a:rPr lang="en-US" smtClean="0"/>
              <a:t>Click to edit Master title style</a:t>
            </a:r>
            <a:endParaRPr lang="en-US" dirty="0"/>
          </a:p>
        </p:txBody>
      </p:sp>
      <p:sp>
        <p:nvSpPr>
          <p:cNvPr id="3" name="Subtitle 2"/>
          <p:cNvSpPr>
            <a:spLocks noGrp="1"/>
          </p:cNvSpPr>
          <p:nvPr userDrawn="1">
            <p:ph type="subTitle" idx="1"/>
          </p:nvPr>
        </p:nvSpPr>
        <p:spPr>
          <a:xfrm>
            <a:off x="685800" y="1828800"/>
            <a:ext cx="7772400" cy="461665"/>
          </a:xfrm>
        </p:spPr>
        <p:txBody>
          <a:bodyPr>
            <a:normAutofit/>
          </a:bodyPr>
          <a:lstStyle>
            <a:lvl1pPr marL="0" indent="0" algn="ctr">
              <a:buNone/>
              <a:defRPr sz="240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userDrawn="1">
            <p:ph type="dt" sz="half" idx="10"/>
          </p:nvPr>
        </p:nvSpPr>
        <p:spPr/>
        <p:txBody>
          <a:bodyPr/>
          <a:lstStyle/>
          <a:p>
            <a:fld id="{11188646-8CEC-4AE4-B1E7-ADF9D885FD96}" type="datetimeFigureOut">
              <a:rPr lang="en-US" smtClean="0"/>
              <a:pPr/>
              <a:t>14/09/2015</a:t>
            </a:fld>
            <a:endParaRPr lang="en-US"/>
          </a:p>
        </p:txBody>
      </p:sp>
      <p:sp>
        <p:nvSpPr>
          <p:cNvPr id="5" name="Footer Placeholder 4"/>
          <p:cNvSpPr>
            <a:spLocks noGrp="1"/>
          </p:cNvSpPr>
          <p:nvPr userDrawn="1">
            <p:ph type="ftr" sz="quarter" idx="11"/>
          </p:nvPr>
        </p:nvSpPr>
        <p:spPr/>
        <p:txBody>
          <a:bodyPr/>
          <a:lstStyle/>
          <a:p>
            <a:endParaRPr lang="en-US"/>
          </a:p>
        </p:txBody>
      </p:sp>
      <p:sp>
        <p:nvSpPr>
          <p:cNvPr id="6" name="Slide Number Placeholder 5"/>
          <p:cNvSpPr>
            <a:spLocks noGrp="1"/>
          </p:cNvSpPr>
          <p:nvPr userDrawn="1">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188646-8CEC-4AE4-B1E7-ADF9D885FD96}" type="datetimeFigureOut">
              <a:rPr lang="en-US" smtClean="0"/>
              <a:pPr/>
              <a:t>14/09/2015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188646-8CEC-4AE4-B1E7-ADF9D885FD96}" type="datetimeFigureOut">
              <a:rPr lang="en-US" smtClean="0"/>
              <a:pPr/>
              <a:t>14/09/2015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14/09/2015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14/09/2015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FF2618-C234-4528-BB60-72360CB0937F}" type="datetimeFigureOut">
              <a:rPr lang="en-US" smtClean="0"/>
              <a:pPr/>
              <a:t>14/09/2015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FF2618-C234-4528-BB60-72360CB0937F}" type="datetimeFigureOut">
              <a:rPr lang="en-US" smtClean="0"/>
              <a:pPr/>
              <a:t>14/09/2015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FF2618-C234-4528-BB60-72360CB0937F}" type="datetimeFigureOut">
              <a:rPr lang="en-US" smtClean="0"/>
              <a:pPr/>
              <a:t>14/09/2015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FF2618-C234-4528-BB60-72360CB0937F}" type="datetimeFigureOut">
              <a:rPr lang="en-US" smtClean="0"/>
              <a:pPr/>
              <a:t>14/09/2015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FF2618-C234-4528-BB60-72360CB0937F}" type="datetimeFigureOut">
              <a:rPr lang="en-US" smtClean="0"/>
              <a:pPr/>
              <a:t>14/09/2015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F2618-C234-4528-BB60-72360CB0937F}" type="datetimeFigureOut">
              <a:rPr lang="en-US" smtClean="0"/>
              <a:pPr/>
              <a:t>14/09/2015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188646-8CEC-4AE4-B1E7-ADF9D885FD96}" type="datetimeFigureOut">
              <a:rPr lang="en-US" smtClean="0"/>
              <a:pPr/>
              <a:t>14/09/2015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F2618-C234-4528-BB60-72360CB0937F}" type="datetimeFigureOut">
              <a:rPr lang="en-US" smtClean="0"/>
              <a:pPr/>
              <a:t>14/09/2015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14/09/2015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14/09/2015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188646-8CEC-4AE4-B1E7-ADF9D885FD96}" type="datetimeFigureOut">
              <a:rPr lang="en-US" smtClean="0"/>
              <a:pPr/>
              <a:t>14/09/2015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188646-8CEC-4AE4-B1E7-ADF9D885FD96}" type="datetimeFigureOut">
              <a:rPr lang="en-US" smtClean="0"/>
              <a:pPr/>
              <a:t>14/09/2015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188646-8CEC-4AE4-B1E7-ADF9D885FD96}" type="datetimeFigureOut">
              <a:rPr lang="en-US" smtClean="0"/>
              <a:pPr/>
              <a:t>14/09/2015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188646-8CEC-4AE4-B1E7-ADF9D885FD96}" type="datetimeFigureOut">
              <a:rPr lang="en-US" smtClean="0"/>
              <a:pPr/>
              <a:t>14/09/2015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88646-8CEC-4AE4-B1E7-ADF9D885FD96}" type="datetimeFigureOut">
              <a:rPr lang="en-US" smtClean="0"/>
              <a:pPr/>
              <a:t>14/09/2015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188646-8CEC-4AE4-B1E7-ADF9D885FD96}" type="datetimeFigureOut">
              <a:rPr lang="en-US" smtClean="0"/>
              <a:pPr/>
              <a:t>14/09/2015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188646-8CEC-4AE4-B1E7-ADF9D885FD96}" type="datetimeFigureOut">
              <a:rPr lang="en-US" smtClean="0"/>
              <a:pPr/>
              <a:t>14/09/2015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p:cNvGrpSpPr/>
          <p:nvPr/>
        </p:nvGrpSpPr>
        <p:grpSpPr>
          <a:xfrm>
            <a:off x="0" y="0"/>
            <a:ext cx="9144000" cy="6858000"/>
            <a:chOff x="0" y="0"/>
            <a:chExt cx="9144000" cy="6858000"/>
          </a:xfrm>
        </p:grpSpPr>
        <p:sp>
          <p:nvSpPr>
            <p:cNvPr id="33" name="Rectangle 32"/>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7"/>
            <p:cNvGrpSpPr>
              <a:grpSpLocks noChangeAspect="1"/>
            </p:cNvGrpSpPr>
            <p:nvPr userDrawn="1"/>
          </p:nvGrpSpPr>
          <p:grpSpPr bwMode="auto">
            <a:xfrm flipH="1" flipV="1">
              <a:off x="152398" y="152400"/>
              <a:ext cx="1066802" cy="689114"/>
              <a:chOff x="2497" y="1995"/>
              <a:chExt cx="805" cy="520"/>
            </a:xfrm>
            <a:solidFill>
              <a:schemeClr val="accent2">
                <a:lumMod val="20000"/>
                <a:lumOff val="80000"/>
              </a:schemeClr>
            </a:solidFill>
          </p:grpSpPr>
          <p:sp>
            <p:nvSpPr>
              <p:cNvPr id="8" name="Rectangle 69"/>
              <p:cNvSpPr>
                <a:spLocks noChangeArrowheads="1"/>
              </p:cNvSpPr>
              <p:nvPr userDrawn="1"/>
            </p:nvSpPr>
            <p:spPr bwMode="auto">
              <a:xfrm>
                <a:off x="3043" y="2467"/>
                <a:ext cx="46"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70"/>
              <p:cNvSpPr>
                <a:spLocks noChangeArrowheads="1"/>
              </p:cNvSpPr>
              <p:nvPr userDrawn="1"/>
            </p:nvSpPr>
            <p:spPr bwMode="auto">
              <a:xfrm>
                <a:off x="2699"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71"/>
              <p:cNvSpPr>
                <a:spLocks noChangeArrowheads="1"/>
              </p:cNvSpPr>
              <p:nvPr userDrawn="1"/>
            </p:nvSpPr>
            <p:spPr bwMode="auto">
              <a:xfrm>
                <a:off x="2598" y="2467"/>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72"/>
              <p:cNvSpPr>
                <a:spLocks noChangeArrowheads="1"/>
              </p:cNvSpPr>
              <p:nvPr userDrawn="1"/>
            </p:nvSpPr>
            <p:spPr bwMode="auto">
              <a:xfrm>
                <a:off x="2497"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73"/>
              <p:cNvSpPr>
                <a:spLocks noChangeArrowheads="1"/>
              </p:cNvSpPr>
              <p:nvPr userDrawn="1"/>
            </p:nvSpPr>
            <p:spPr bwMode="auto">
              <a:xfrm>
                <a:off x="3148"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74"/>
              <p:cNvSpPr>
                <a:spLocks noChangeArrowheads="1"/>
              </p:cNvSpPr>
              <p:nvPr userDrawn="1"/>
            </p:nvSpPr>
            <p:spPr bwMode="auto">
              <a:xfrm>
                <a:off x="3254" y="2467"/>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Rectangle 75"/>
              <p:cNvSpPr>
                <a:spLocks noChangeArrowheads="1"/>
              </p:cNvSpPr>
              <p:nvPr userDrawn="1"/>
            </p:nvSpPr>
            <p:spPr bwMode="auto">
              <a:xfrm>
                <a:off x="3148"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76"/>
              <p:cNvSpPr>
                <a:spLocks noChangeArrowheads="1"/>
              </p:cNvSpPr>
              <p:nvPr userDrawn="1"/>
            </p:nvSpPr>
            <p:spPr bwMode="auto">
              <a:xfrm>
                <a:off x="3254"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77"/>
              <p:cNvSpPr>
                <a:spLocks noChangeArrowheads="1"/>
              </p:cNvSpPr>
              <p:nvPr userDrawn="1"/>
            </p:nvSpPr>
            <p:spPr bwMode="auto">
              <a:xfrm>
                <a:off x="3148"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78"/>
              <p:cNvSpPr>
                <a:spLocks noChangeArrowheads="1"/>
              </p:cNvSpPr>
              <p:nvPr userDrawn="1"/>
            </p:nvSpPr>
            <p:spPr bwMode="auto">
              <a:xfrm>
                <a:off x="3254" y="2100"/>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Rectangle 79"/>
              <p:cNvSpPr>
                <a:spLocks noChangeArrowheads="1"/>
              </p:cNvSpPr>
              <p:nvPr userDrawn="1"/>
            </p:nvSpPr>
            <p:spPr bwMode="auto">
              <a:xfrm>
                <a:off x="2940"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0"/>
              <p:cNvSpPr>
                <a:spLocks noChangeArrowheads="1"/>
              </p:cNvSpPr>
              <p:nvPr userDrawn="1"/>
            </p:nvSpPr>
            <p:spPr bwMode="auto">
              <a:xfrm>
                <a:off x="3046" y="2206"/>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81"/>
              <p:cNvSpPr>
                <a:spLocks noChangeArrowheads="1"/>
              </p:cNvSpPr>
              <p:nvPr userDrawn="1"/>
            </p:nvSpPr>
            <p:spPr bwMode="auto">
              <a:xfrm>
                <a:off x="2839" y="2206"/>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82"/>
              <p:cNvSpPr>
                <a:spLocks noChangeArrowheads="1"/>
              </p:cNvSpPr>
              <p:nvPr userDrawn="1"/>
            </p:nvSpPr>
            <p:spPr bwMode="auto">
              <a:xfrm>
                <a:off x="3148"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83"/>
              <p:cNvSpPr>
                <a:spLocks noChangeArrowheads="1"/>
              </p:cNvSpPr>
              <p:nvPr userDrawn="1"/>
            </p:nvSpPr>
            <p:spPr bwMode="auto">
              <a:xfrm>
                <a:off x="3254"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84"/>
              <p:cNvSpPr>
                <a:spLocks noChangeArrowheads="1"/>
              </p:cNvSpPr>
              <p:nvPr userDrawn="1"/>
            </p:nvSpPr>
            <p:spPr bwMode="auto">
              <a:xfrm>
                <a:off x="2940"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Rectangle 85"/>
              <p:cNvSpPr>
                <a:spLocks noChangeArrowheads="1"/>
              </p:cNvSpPr>
              <p:nvPr userDrawn="1"/>
            </p:nvSpPr>
            <p:spPr bwMode="auto">
              <a:xfrm>
                <a:off x="3046" y="2305"/>
                <a:ext cx="47"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Rectangle 86"/>
              <p:cNvSpPr>
                <a:spLocks noChangeArrowheads="1"/>
              </p:cNvSpPr>
              <p:nvPr userDrawn="1"/>
            </p:nvSpPr>
            <p:spPr bwMode="auto">
              <a:xfrm>
                <a:off x="2839" y="2305"/>
                <a:ext cx="48" cy="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87"/>
              <p:cNvSpPr>
                <a:spLocks noChangeArrowheads="1"/>
              </p:cNvSpPr>
              <p:nvPr userDrawn="1"/>
            </p:nvSpPr>
            <p:spPr bwMode="auto">
              <a:xfrm>
                <a:off x="3148"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userDrawn="1"/>
            </p:nvSpPr>
            <p:spPr bwMode="auto">
              <a:xfrm>
                <a:off x="3254" y="1995"/>
                <a:ext cx="48" cy="4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0" name="Freeform 29"/>
            <p:cNvSpPr>
              <a:spLocks/>
            </p:cNvSpPr>
            <p:nvPr userDrawn="1"/>
          </p:nvSpPr>
          <p:spPr bwMode="auto">
            <a:xfrm>
              <a:off x="8054975" y="0"/>
              <a:ext cx="1089025" cy="2663164"/>
            </a:xfrm>
            <a:custGeom>
              <a:avLst/>
              <a:gdLst/>
              <a:ahLst/>
              <a:cxnLst>
                <a:cxn ang="0">
                  <a:pos x="0" y="0"/>
                </a:cxn>
                <a:cxn ang="0">
                  <a:pos x="1432" y="0"/>
                </a:cxn>
                <a:cxn ang="0">
                  <a:pos x="1432" y="3492"/>
                </a:cxn>
                <a:cxn ang="0">
                  <a:pos x="1419" y="3252"/>
                </a:cxn>
                <a:cxn ang="0">
                  <a:pos x="1406" y="3024"/>
                </a:cxn>
                <a:cxn ang="0">
                  <a:pos x="1393" y="2807"/>
                </a:cxn>
                <a:cxn ang="0">
                  <a:pos x="1379" y="2601"/>
                </a:cxn>
                <a:cxn ang="0">
                  <a:pos x="1364" y="2407"/>
                </a:cxn>
                <a:cxn ang="0">
                  <a:pos x="1348" y="2222"/>
                </a:cxn>
                <a:cxn ang="0">
                  <a:pos x="1330" y="2047"/>
                </a:cxn>
                <a:cxn ang="0">
                  <a:pos x="1311" y="1881"/>
                </a:cxn>
                <a:cxn ang="0">
                  <a:pos x="1291" y="1726"/>
                </a:cxn>
                <a:cxn ang="0">
                  <a:pos x="1268" y="1580"/>
                </a:cxn>
                <a:cxn ang="0">
                  <a:pos x="1245" y="1442"/>
                </a:cxn>
                <a:cxn ang="0">
                  <a:pos x="1218" y="1313"/>
                </a:cxn>
                <a:cxn ang="0">
                  <a:pos x="1190" y="1192"/>
                </a:cxn>
                <a:cxn ang="0">
                  <a:pos x="1158" y="1078"/>
                </a:cxn>
                <a:cxn ang="0">
                  <a:pos x="1125" y="973"/>
                </a:cxn>
                <a:cxn ang="0">
                  <a:pos x="1089" y="873"/>
                </a:cxn>
                <a:cxn ang="0">
                  <a:pos x="1049" y="781"/>
                </a:cxn>
                <a:cxn ang="0">
                  <a:pos x="1007" y="696"/>
                </a:cxn>
                <a:cxn ang="0">
                  <a:pos x="962" y="617"/>
                </a:cxn>
                <a:cxn ang="0">
                  <a:pos x="913" y="544"/>
                </a:cxn>
                <a:cxn ang="0">
                  <a:pos x="860" y="475"/>
                </a:cxn>
                <a:cxn ang="0">
                  <a:pos x="804" y="413"/>
                </a:cxn>
                <a:cxn ang="0">
                  <a:pos x="744" y="354"/>
                </a:cxn>
                <a:cxn ang="0">
                  <a:pos x="680" y="301"/>
                </a:cxn>
                <a:cxn ang="0">
                  <a:pos x="611" y="252"/>
                </a:cxn>
                <a:cxn ang="0">
                  <a:pos x="539" y="206"/>
                </a:cxn>
                <a:cxn ang="0">
                  <a:pos x="461" y="165"/>
                </a:cxn>
                <a:cxn ang="0">
                  <a:pos x="379" y="128"/>
                </a:cxn>
                <a:cxn ang="0">
                  <a:pos x="292" y="92"/>
                </a:cxn>
                <a:cxn ang="0">
                  <a:pos x="200" y="59"/>
                </a:cxn>
                <a:cxn ang="0">
                  <a:pos x="103" y="28"/>
                </a:cxn>
                <a:cxn ang="0">
                  <a:pos x="0" y="0"/>
                </a:cxn>
              </a:cxnLst>
              <a:rect l="0" t="0" r="r" b="b"/>
              <a:pathLst>
                <a:path w="1432" h="3492">
                  <a:moveTo>
                    <a:pt x="0" y="0"/>
                  </a:moveTo>
                  <a:lnTo>
                    <a:pt x="1432" y="0"/>
                  </a:lnTo>
                  <a:lnTo>
                    <a:pt x="1432" y="3492"/>
                  </a:lnTo>
                  <a:lnTo>
                    <a:pt x="1419" y="3252"/>
                  </a:lnTo>
                  <a:lnTo>
                    <a:pt x="1406" y="3024"/>
                  </a:lnTo>
                  <a:lnTo>
                    <a:pt x="1393" y="2807"/>
                  </a:lnTo>
                  <a:lnTo>
                    <a:pt x="1379" y="2601"/>
                  </a:lnTo>
                  <a:lnTo>
                    <a:pt x="1364" y="2407"/>
                  </a:lnTo>
                  <a:lnTo>
                    <a:pt x="1348" y="2222"/>
                  </a:lnTo>
                  <a:lnTo>
                    <a:pt x="1330" y="2047"/>
                  </a:lnTo>
                  <a:lnTo>
                    <a:pt x="1311" y="1881"/>
                  </a:lnTo>
                  <a:lnTo>
                    <a:pt x="1291" y="1726"/>
                  </a:lnTo>
                  <a:lnTo>
                    <a:pt x="1268" y="1580"/>
                  </a:lnTo>
                  <a:lnTo>
                    <a:pt x="1245" y="1442"/>
                  </a:lnTo>
                  <a:lnTo>
                    <a:pt x="1218" y="1313"/>
                  </a:lnTo>
                  <a:lnTo>
                    <a:pt x="1190" y="1192"/>
                  </a:lnTo>
                  <a:lnTo>
                    <a:pt x="1158" y="1078"/>
                  </a:lnTo>
                  <a:lnTo>
                    <a:pt x="1125" y="973"/>
                  </a:lnTo>
                  <a:lnTo>
                    <a:pt x="1089" y="873"/>
                  </a:lnTo>
                  <a:lnTo>
                    <a:pt x="1049" y="781"/>
                  </a:lnTo>
                  <a:lnTo>
                    <a:pt x="1007" y="696"/>
                  </a:lnTo>
                  <a:lnTo>
                    <a:pt x="962" y="617"/>
                  </a:lnTo>
                  <a:lnTo>
                    <a:pt x="913" y="544"/>
                  </a:lnTo>
                  <a:lnTo>
                    <a:pt x="860" y="475"/>
                  </a:lnTo>
                  <a:lnTo>
                    <a:pt x="804" y="413"/>
                  </a:lnTo>
                  <a:lnTo>
                    <a:pt x="744" y="354"/>
                  </a:lnTo>
                  <a:lnTo>
                    <a:pt x="680" y="301"/>
                  </a:lnTo>
                  <a:lnTo>
                    <a:pt x="611" y="252"/>
                  </a:lnTo>
                  <a:lnTo>
                    <a:pt x="539" y="206"/>
                  </a:lnTo>
                  <a:lnTo>
                    <a:pt x="461" y="165"/>
                  </a:lnTo>
                  <a:lnTo>
                    <a:pt x="379" y="128"/>
                  </a:lnTo>
                  <a:lnTo>
                    <a:pt x="292" y="92"/>
                  </a:lnTo>
                  <a:lnTo>
                    <a:pt x="200" y="59"/>
                  </a:lnTo>
                  <a:lnTo>
                    <a:pt x="103" y="28"/>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userDrawn="1"/>
          </p:nvSpPr>
          <p:spPr bwMode="auto">
            <a:xfrm>
              <a:off x="1295400" y="5715000"/>
              <a:ext cx="6858000" cy="914400"/>
            </a:xfrm>
            <a:custGeom>
              <a:avLst/>
              <a:gdLst/>
              <a:ahLst/>
              <a:cxnLst>
                <a:cxn ang="0">
                  <a:pos x="17264" y="180"/>
                </a:cxn>
                <a:cxn ang="0">
                  <a:pos x="16706" y="689"/>
                </a:cxn>
                <a:cxn ang="0">
                  <a:pos x="15959" y="1141"/>
                </a:cxn>
                <a:cxn ang="0">
                  <a:pos x="15050" y="1535"/>
                </a:cxn>
                <a:cxn ang="0">
                  <a:pos x="14003" y="1871"/>
                </a:cxn>
                <a:cxn ang="0">
                  <a:pos x="12844" y="2151"/>
                </a:cxn>
                <a:cxn ang="0">
                  <a:pos x="11599" y="2374"/>
                </a:cxn>
                <a:cxn ang="0">
                  <a:pos x="10294" y="2540"/>
                </a:cxn>
                <a:cxn ang="0">
                  <a:pos x="8951" y="2649"/>
                </a:cxn>
                <a:cxn ang="0">
                  <a:pos x="7599" y="2704"/>
                </a:cxn>
                <a:cxn ang="0">
                  <a:pos x="6264" y="2702"/>
                </a:cxn>
                <a:cxn ang="0">
                  <a:pos x="4968" y="2645"/>
                </a:cxn>
                <a:cxn ang="0">
                  <a:pos x="3740" y="2534"/>
                </a:cxn>
                <a:cxn ang="0">
                  <a:pos x="2603" y="2367"/>
                </a:cxn>
                <a:cxn ang="0">
                  <a:pos x="1584" y="2147"/>
                </a:cxn>
                <a:cxn ang="0">
                  <a:pos x="708" y="1871"/>
                </a:cxn>
                <a:cxn ang="0">
                  <a:pos x="0" y="1543"/>
                </a:cxn>
                <a:cxn ang="0">
                  <a:pos x="341" y="1635"/>
                </a:cxn>
                <a:cxn ang="0">
                  <a:pos x="1155" y="1920"/>
                </a:cxn>
                <a:cxn ang="0">
                  <a:pos x="2121" y="2151"/>
                </a:cxn>
                <a:cxn ang="0">
                  <a:pos x="3215" y="2331"/>
                </a:cxn>
                <a:cxn ang="0">
                  <a:pos x="4413" y="2457"/>
                </a:cxn>
                <a:cxn ang="0">
                  <a:pos x="5686" y="2531"/>
                </a:cxn>
                <a:cxn ang="0">
                  <a:pos x="7011" y="2550"/>
                </a:cxn>
                <a:cxn ang="0">
                  <a:pos x="8361" y="2515"/>
                </a:cxn>
                <a:cxn ang="0">
                  <a:pos x="9712" y="2426"/>
                </a:cxn>
                <a:cxn ang="0">
                  <a:pos x="11037" y="2283"/>
                </a:cxn>
                <a:cxn ang="0">
                  <a:pos x="12311" y="2084"/>
                </a:cxn>
                <a:cxn ang="0">
                  <a:pos x="13509" y="1831"/>
                </a:cxn>
                <a:cxn ang="0">
                  <a:pos x="14604" y="1522"/>
                </a:cxn>
                <a:cxn ang="0">
                  <a:pos x="15571" y="1158"/>
                </a:cxn>
                <a:cxn ang="0">
                  <a:pos x="16386" y="737"/>
                </a:cxn>
                <a:cxn ang="0">
                  <a:pos x="17021" y="260"/>
                </a:cxn>
              </a:cxnLst>
              <a:rect l="0" t="0" r="r" b="b"/>
              <a:pathLst>
                <a:path w="17264" h="2710">
                  <a:moveTo>
                    <a:pt x="17264" y="0"/>
                  </a:moveTo>
                  <a:lnTo>
                    <a:pt x="17264" y="180"/>
                  </a:lnTo>
                  <a:lnTo>
                    <a:pt x="17010" y="442"/>
                  </a:lnTo>
                  <a:lnTo>
                    <a:pt x="16706" y="689"/>
                  </a:lnTo>
                  <a:lnTo>
                    <a:pt x="16354" y="923"/>
                  </a:lnTo>
                  <a:lnTo>
                    <a:pt x="15959" y="1141"/>
                  </a:lnTo>
                  <a:lnTo>
                    <a:pt x="15524" y="1345"/>
                  </a:lnTo>
                  <a:lnTo>
                    <a:pt x="15050" y="1535"/>
                  </a:lnTo>
                  <a:lnTo>
                    <a:pt x="14543" y="1710"/>
                  </a:lnTo>
                  <a:lnTo>
                    <a:pt x="14003" y="1871"/>
                  </a:lnTo>
                  <a:lnTo>
                    <a:pt x="13437" y="2018"/>
                  </a:lnTo>
                  <a:lnTo>
                    <a:pt x="12844" y="2151"/>
                  </a:lnTo>
                  <a:lnTo>
                    <a:pt x="12232" y="2269"/>
                  </a:lnTo>
                  <a:lnTo>
                    <a:pt x="11599" y="2374"/>
                  </a:lnTo>
                  <a:lnTo>
                    <a:pt x="10952" y="2464"/>
                  </a:lnTo>
                  <a:lnTo>
                    <a:pt x="10294" y="2540"/>
                  </a:lnTo>
                  <a:lnTo>
                    <a:pt x="9625" y="2602"/>
                  </a:lnTo>
                  <a:lnTo>
                    <a:pt x="8951" y="2649"/>
                  </a:lnTo>
                  <a:lnTo>
                    <a:pt x="8275" y="2684"/>
                  </a:lnTo>
                  <a:lnTo>
                    <a:pt x="7599" y="2704"/>
                  </a:lnTo>
                  <a:lnTo>
                    <a:pt x="6928" y="2710"/>
                  </a:lnTo>
                  <a:lnTo>
                    <a:pt x="6264" y="2702"/>
                  </a:lnTo>
                  <a:lnTo>
                    <a:pt x="5609" y="2681"/>
                  </a:lnTo>
                  <a:lnTo>
                    <a:pt x="4968" y="2645"/>
                  </a:lnTo>
                  <a:lnTo>
                    <a:pt x="4344" y="2597"/>
                  </a:lnTo>
                  <a:lnTo>
                    <a:pt x="3740" y="2534"/>
                  </a:lnTo>
                  <a:lnTo>
                    <a:pt x="3158" y="2457"/>
                  </a:lnTo>
                  <a:lnTo>
                    <a:pt x="2603" y="2367"/>
                  </a:lnTo>
                  <a:lnTo>
                    <a:pt x="2077" y="2264"/>
                  </a:lnTo>
                  <a:lnTo>
                    <a:pt x="1584" y="2147"/>
                  </a:lnTo>
                  <a:lnTo>
                    <a:pt x="1126" y="2016"/>
                  </a:lnTo>
                  <a:lnTo>
                    <a:pt x="708" y="1871"/>
                  </a:lnTo>
                  <a:lnTo>
                    <a:pt x="331" y="1714"/>
                  </a:lnTo>
                  <a:lnTo>
                    <a:pt x="0" y="1543"/>
                  </a:lnTo>
                  <a:lnTo>
                    <a:pt x="0" y="1474"/>
                  </a:lnTo>
                  <a:lnTo>
                    <a:pt x="341" y="1635"/>
                  </a:lnTo>
                  <a:lnTo>
                    <a:pt x="727" y="1784"/>
                  </a:lnTo>
                  <a:lnTo>
                    <a:pt x="1155" y="1920"/>
                  </a:lnTo>
                  <a:lnTo>
                    <a:pt x="1621" y="2042"/>
                  </a:lnTo>
                  <a:lnTo>
                    <a:pt x="2121" y="2151"/>
                  </a:lnTo>
                  <a:lnTo>
                    <a:pt x="2654" y="2249"/>
                  </a:lnTo>
                  <a:lnTo>
                    <a:pt x="3215" y="2331"/>
                  </a:lnTo>
                  <a:lnTo>
                    <a:pt x="3803" y="2401"/>
                  </a:lnTo>
                  <a:lnTo>
                    <a:pt x="4413" y="2457"/>
                  </a:lnTo>
                  <a:lnTo>
                    <a:pt x="5041" y="2500"/>
                  </a:lnTo>
                  <a:lnTo>
                    <a:pt x="5686" y="2531"/>
                  </a:lnTo>
                  <a:lnTo>
                    <a:pt x="6343" y="2547"/>
                  </a:lnTo>
                  <a:lnTo>
                    <a:pt x="7011" y="2550"/>
                  </a:lnTo>
                  <a:lnTo>
                    <a:pt x="7685" y="2539"/>
                  </a:lnTo>
                  <a:lnTo>
                    <a:pt x="8361" y="2515"/>
                  </a:lnTo>
                  <a:lnTo>
                    <a:pt x="9039" y="2478"/>
                  </a:lnTo>
                  <a:lnTo>
                    <a:pt x="9712" y="2426"/>
                  </a:lnTo>
                  <a:lnTo>
                    <a:pt x="10379" y="2361"/>
                  </a:lnTo>
                  <a:lnTo>
                    <a:pt x="11037" y="2283"/>
                  </a:lnTo>
                  <a:lnTo>
                    <a:pt x="11682" y="2190"/>
                  </a:lnTo>
                  <a:lnTo>
                    <a:pt x="12311" y="2084"/>
                  </a:lnTo>
                  <a:lnTo>
                    <a:pt x="12921" y="1964"/>
                  </a:lnTo>
                  <a:lnTo>
                    <a:pt x="13509" y="1831"/>
                  </a:lnTo>
                  <a:lnTo>
                    <a:pt x="14070" y="1683"/>
                  </a:lnTo>
                  <a:lnTo>
                    <a:pt x="14604" y="1522"/>
                  </a:lnTo>
                  <a:lnTo>
                    <a:pt x="15105" y="1347"/>
                  </a:lnTo>
                  <a:lnTo>
                    <a:pt x="15571" y="1158"/>
                  </a:lnTo>
                  <a:lnTo>
                    <a:pt x="15999" y="954"/>
                  </a:lnTo>
                  <a:lnTo>
                    <a:pt x="16386" y="737"/>
                  </a:lnTo>
                  <a:lnTo>
                    <a:pt x="16728" y="506"/>
                  </a:lnTo>
                  <a:lnTo>
                    <a:pt x="17021" y="260"/>
                  </a:lnTo>
                  <a:lnTo>
                    <a:pt x="17264" y="0"/>
                  </a:lnTo>
                  <a:close/>
                </a:path>
              </a:pathLst>
            </a:custGeom>
            <a:gradFill flip="none" rotWithShape="1">
              <a:gsLst>
                <a:gs pos="0">
                  <a:schemeClr val="bg1">
                    <a:alpha val="30000"/>
                  </a:schemeClr>
                </a:gs>
                <a:gs pos="50000">
                  <a:schemeClr val="accent2"/>
                </a:gs>
                <a:gs pos="100000">
                  <a:schemeClr val="bg1">
                    <a:alpha val="3000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88646-8CEC-4AE4-B1E7-ADF9D885FD96}" type="datetimeFigureOut">
              <a:rPr lang="en-US" smtClean="0"/>
              <a:pPr/>
              <a:t>14/09/2015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F81E8-6DE5-4C92-89BE-5D6CD56A8BF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a:solidFill>
            <a:schemeClr val="accent2">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F2618-C234-4528-BB60-72360CB0937F}" type="datetimeFigureOut">
              <a:rPr lang="en-US" smtClean="0"/>
              <a:pPr/>
              <a:t>14/09/2015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69FB6-8607-469E-84BB-4E9214D062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file:///D:\Profile\Scan\rapidchem.jpg" TargetMode="External"/><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4.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 Id="rId14" Type="http://schemas.openxmlformats.org/officeDocument/2006/relationships/image" Target="../media/image26.wmf"/></Relationships>
</file>

<file path=ppt/slides/_rels/slide14.xml.rels><?xml version="1.0" encoding="UTF-8" standalone="yes"?>
<Relationships xmlns="http://schemas.openxmlformats.org/package/2006/relationships"><Relationship Id="rId3" Type="http://schemas.openxmlformats.org/officeDocument/2006/relationships/oleObject" Target="???"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533400" y="2438400"/>
            <a:ext cx="8229600" cy="1905000"/>
          </a:xfrm>
          <a:prstGeom prst="rect">
            <a:avLst/>
          </a:prstGeom>
          <a:noFill/>
          <a:ln w="9525">
            <a:noFill/>
            <a:miter lim="800000"/>
            <a:headEnd/>
            <a:tailEnd/>
          </a:ln>
        </p:spPr>
        <p:txBody>
          <a:bodyPr anchor="ctr"/>
          <a:lstStyle/>
          <a:p>
            <a:pPr algn="ctr">
              <a:lnSpc>
                <a:spcPct val="100000"/>
              </a:lnSpc>
              <a:spcBef>
                <a:spcPct val="0"/>
              </a:spcBef>
            </a:pPr>
            <a:r>
              <a:rPr lang="en-US" sz="3200" b="1">
                <a:solidFill>
                  <a:schemeClr val="hlink"/>
                </a:solidFill>
                <a:latin typeface="UVnAvant"/>
              </a:rPr>
              <a:t>ỨNG DỤNG CNTT TRONG QUẢN LÝ TỔNG THỂ BỆNH </a:t>
            </a:r>
            <a:r>
              <a:rPr lang="en-US" sz="3200" b="1" smtClean="0">
                <a:solidFill>
                  <a:schemeClr val="hlink"/>
                </a:solidFill>
                <a:latin typeface="UVnAvant"/>
              </a:rPr>
              <a:t>VIỆN</a:t>
            </a:r>
          </a:p>
          <a:p>
            <a:pPr algn="ctr">
              <a:lnSpc>
                <a:spcPct val="100000"/>
              </a:lnSpc>
              <a:spcBef>
                <a:spcPct val="0"/>
              </a:spcBef>
            </a:pPr>
            <a:r>
              <a:rPr lang="en-US" sz="3200" b="1" smtClean="0">
                <a:solidFill>
                  <a:schemeClr val="hlink"/>
                </a:solidFill>
                <a:latin typeface="UVnAvant"/>
              </a:rPr>
              <a:t>VMS HIS</a:t>
            </a:r>
            <a:r>
              <a:rPr lang="en-US" sz="3200" b="1">
                <a:solidFill>
                  <a:schemeClr val="hlink"/>
                </a:solidFill>
              </a:rPr>
              <a:t/>
            </a:r>
            <a:br>
              <a:rPr lang="en-US" sz="3200" b="1">
                <a:solidFill>
                  <a:schemeClr val="hlink"/>
                </a:solidFill>
              </a:rPr>
            </a:br>
            <a:endParaRPr lang="en-US" sz="3200" b="1">
              <a:solidFill>
                <a:schemeClr val="hlink"/>
              </a:solidFill>
              <a:latin typeface="UVnAvant"/>
            </a:endParaRPr>
          </a:p>
        </p:txBody>
      </p:sp>
      <p:sp>
        <p:nvSpPr>
          <p:cNvPr id="7" name="Text Box 8"/>
          <p:cNvSpPr txBox="1">
            <a:spLocks noChangeArrowheads="1"/>
          </p:cNvSpPr>
          <p:nvPr/>
        </p:nvSpPr>
        <p:spPr bwMode="auto">
          <a:xfrm>
            <a:off x="6248400" y="5867400"/>
            <a:ext cx="2608406" cy="369332"/>
          </a:xfrm>
          <a:prstGeom prst="rect">
            <a:avLst/>
          </a:prstGeom>
          <a:noFill/>
          <a:ln w="9525">
            <a:noFill/>
            <a:miter lim="800000"/>
            <a:headEnd/>
            <a:tailEnd/>
          </a:ln>
        </p:spPr>
        <p:txBody>
          <a:bodyPr wrap="none">
            <a:spAutoFit/>
          </a:bodyPr>
          <a:lstStyle/>
          <a:p>
            <a:pPr algn="l">
              <a:lnSpc>
                <a:spcPct val="100000"/>
              </a:lnSpc>
              <a:spcBef>
                <a:spcPct val="0"/>
              </a:spcBef>
            </a:pPr>
            <a:r>
              <a:rPr lang="en-US" sz="1800" b="0" smtClean="0">
                <a:solidFill>
                  <a:schemeClr val="tx1"/>
                </a:solidFill>
                <a:latin typeface="Arial" pitchFamily="34" charset="0"/>
                <a:cs typeface="Arial" pitchFamily="34" charset="0"/>
              </a:rPr>
              <a:t>THÁI BÌNH, 09/09/2015</a:t>
            </a:r>
            <a:endParaRPr lang="en-US" sz="1800" b="0" dirty="0">
              <a:solidFill>
                <a:schemeClr val="tx1"/>
              </a:solidFill>
              <a:latin typeface="Arial" pitchFamily="34" charset="0"/>
              <a:cs typeface="Arial" pitchFamily="34" charset="0"/>
            </a:endParaRPr>
          </a:p>
        </p:txBody>
      </p:sp>
      <p:sp>
        <p:nvSpPr>
          <p:cNvPr id="8" name="Text Box 5"/>
          <p:cNvSpPr txBox="1">
            <a:spLocks noChangeArrowheads="1"/>
          </p:cNvSpPr>
          <p:nvPr/>
        </p:nvSpPr>
        <p:spPr bwMode="auto">
          <a:xfrm>
            <a:off x="304800" y="685800"/>
            <a:ext cx="8763000" cy="1384995"/>
          </a:xfrm>
          <a:prstGeom prst="rect">
            <a:avLst/>
          </a:prstGeom>
          <a:noFill/>
          <a:ln w="9525">
            <a:noFill/>
            <a:miter lim="800000"/>
            <a:headEnd/>
            <a:tailEnd/>
          </a:ln>
        </p:spPr>
        <p:txBody>
          <a:bodyPr>
            <a:spAutoFit/>
          </a:bodyPr>
          <a:lstStyle/>
          <a:p>
            <a:pPr algn="ctr"/>
            <a:r>
              <a:rPr lang="en-US" sz="2800" b="1" dirty="0">
                <a:solidFill>
                  <a:srgbClr val="0000FF"/>
                </a:solidFill>
                <a:latin typeface="UVnAvant"/>
              </a:rPr>
              <a:t>CÔNG TY CỔ PHẦN CÔNG NGHỆ THÔNG </a:t>
            </a:r>
            <a:r>
              <a:rPr lang="en-US" sz="2800" b="1" dirty="0" smtClean="0">
                <a:solidFill>
                  <a:srgbClr val="0000FF"/>
                </a:solidFill>
                <a:latin typeface="UVnAvant"/>
              </a:rPr>
              <a:t>TIN</a:t>
            </a:r>
          </a:p>
          <a:p>
            <a:pPr algn="ctr"/>
            <a:r>
              <a:rPr lang="en-US" sz="2800" b="1" smtClean="0">
                <a:solidFill>
                  <a:srgbClr val="0000FF"/>
                </a:solidFill>
                <a:latin typeface="UVnAvant"/>
              </a:rPr>
              <a:t>VMS</a:t>
            </a:r>
            <a:endParaRPr lang="en-US" sz="2800" b="1" dirty="0" smtClean="0">
              <a:solidFill>
                <a:srgbClr val="0000FF"/>
              </a:solidFill>
              <a:latin typeface="UVnAvant"/>
            </a:endParaRPr>
          </a:p>
          <a:p>
            <a:pPr algn="ctr"/>
            <a:endParaRPr lang="en-US" sz="2800" b="1" dirty="0">
              <a:solidFill>
                <a:srgbClr val="0000FF"/>
              </a:solidFill>
              <a:latin typeface="UVnAvant"/>
            </a:endParaRPr>
          </a:p>
        </p:txBody>
      </p:sp>
      <p:sp>
        <p:nvSpPr>
          <p:cNvPr id="5" name="Footer Placeholder 1"/>
          <p:cNvSpPr>
            <a:spLocks noGrp="1"/>
          </p:cNvSpPr>
          <p:nvPr>
            <p:ph type="ftr" sz="quarter" idx="10"/>
          </p:nvPr>
        </p:nvSpPr>
        <p:spPr>
          <a:xfrm>
            <a:off x="228600" y="6400800"/>
            <a:ext cx="8763000" cy="320675"/>
          </a:xfrm>
          <a:noFill/>
        </p:spPr>
        <p:txBody>
          <a:bodyPr/>
          <a:lstStyle/>
          <a:p>
            <a:r>
              <a:rPr lang="en-US" b="1" smtClean="0">
                <a:solidFill>
                  <a:schemeClr val="tx1">
                    <a:lumMod val="85000"/>
                    <a:lumOff val="15000"/>
                  </a:schemeClr>
                </a:solidFill>
                <a:latin typeface="Arial" pitchFamily="34" charset="0"/>
                <a:cs typeface="Arial" pitchFamily="34" charset="0"/>
              </a:rPr>
              <a:t>VMS. 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1</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xfrm>
            <a:off x="229054" y="6461125"/>
            <a:ext cx="8685893" cy="320902"/>
          </a:xfrm>
          <a:noFill/>
        </p:spPr>
        <p:txBody>
          <a:bodyPr/>
          <a:lstStyle/>
          <a:p>
            <a:r>
              <a:rPr lang="en-US" smtClean="0">
                <a:cs typeface="Arial" pitchFamily="34" charset="0"/>
              </a:rPr>
              <a:t>HIS – Hospital Information System						                </a:t>
            </a:r>
            <a:fld id="{3948CAF2-5A73-4621-85CC-770C9913ACC4}" type="slidenum">
              <a:rPr lang="en-US" smtClean="0">
                <a:cs typeface="Arial" pitchFamily="34" charset="0"/>
              </a:rPr>
              <a:pPr/>
              <a:t>10</a:t>
            </a:fld>
            <a:r>
              <a:rPr lang="en-US" smtClean="0">
                <a:cs typeface="Arial" pitchFamily="34" charset="0"/>
              </a:rPr>
              <a:t> </a:t>
            </a:r>
          </a:p>
        </p:txBody>
      </p:sp>
      <p:sp>
        <p:nvSpPr>
          <p:cNvPr id="27" name="Rounded Rectangle 26"/>
          <p:cNvSpPr/>
          <p:nvPr/>
        </p:nvSpPr>
        <p:spPr bwMode="auto">
          <a:xfrm>
            <a:off x="6694714" y="2721429"/>
            <a:ext cx="1905000" cy="1251857"/>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393" tIns="51196" rIns="102393" bIns="51196" anchor="ctr" anchorCtr="1">
            <a:normAutofit/>
          </a:bodyPr>
          <a:lstStyle/>
          <a:p>
            <a:pPr>
              <a:lnSpc>
                <a:spcPct val="120000"/>
              </a:lnSpc>
              <a:defRPr/>
            </a:pPr>
            <a:endParaRPr lang="en-US" sz="1100">
              <a:solidFill>
                <a:srgbClr val="262626"/>
              </a:solidFill>
              <a:cs typeface="Arial" pitchFamily="34" charset="0"/>
            </a:endParaRPr>
          </a:p>
          <a:p>
            <a:pPr>
              <a:lnSpc>
                <a:spcPct val="120000"/>
              </a:lnSpc>
              <a:defRPr/>
            </a:pPr>
            <a:r>
              <a:rPr lang="en-US" sz="1100">
                <a:solidFill>
                  <a:srgbClr val="262626"/>
                </a:solidFill>
                <a:cs typeface="Arial" pitchFamily="34" charset="0"/>
              </a:rPr>
              <a:t>4. Y tá mang thuốc về khoa thực hiện Cấp phát thuốc cho từng Bệnh nhân theo đơn</a:t>
            </a:r>
            <a:endParaRPr lang="en-US" sz="1100" dirty="0">
              <a:solidFill>
                <a:srgbClr val="262626"/>
              </a:solidFill>
              <a:cs typeface="Arial" pitchFamily="34" charset="0"/>
            </a:endParaRPr>
          </a:p>
          <a:p>
            <a:pPr>
              <a:lnSpc>
                <a:spcPct val="120000"/>
              </a:lnSpc>
              <a:defRPr/>
            </a:pPr>
            <a:endParaRPr lang="en-US" sz="1100" dirty="0">
              <a:solidFill>
                <a:srgbClr val="262626"/>
              </a:solidFill>
              <a:cs typeface="Arial" pitchFamily="34" charset="0"/>
            </a:endParaRPr>
          </a:p>
        </p:txBody>
      </p:sp>
      <p:sp>
        <p:nvSpPr>
          <p:cNvPr id="28" name="Oval 27"/>
          <p:cNvSpPr/>
          <p:nvPr/>
        </p:nvSpPr>
        <p:spPr bwMode="auto">
          <a:xfrm>
            <a:off x="565831" y="1110117"/>
            <a:ext cx="762000" cy="740455"/>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102393" tIns="51196" rIns="102393" bIns="51196" anchor="ctr" anchorCtr="1"/>
          <a:lstStyle/>
          <a:p>
            <a:pPr>
              <a:defRPr/>
            </a:pPr>
            <a:r>
              <a:rPr lang="en-US" sz="1100">
                <a:solidFill>
                  <a:schemeClr val="tx1">
                    <a:lumMod val="95000"/>
                    <a:lumOff val="5000"/>
                  </a:schemeClr>
                </a:solidFill>
                <a:cs typeface="Arial" pitchFamily="34" charset="0"/>
              </a:rPr>
              <a:t>Bắt đầu</a:t>
            </a:r>
          </a:p>
        </p:txBody>
      </p:sp>
      <p:cxnSp>
        <p:nvCxnSpPr>
          <p:cNvPr id="29" name="Elbow Connector 25"/>
          <p:cNvCxnSpPr>
            <a:stCxn id="28" idx="6"/>
            <a:endCxn id="31" idx="1"/>
          </p:cNvCxnSpPr>
          <p:nvPr/>
        </p:nvCxnSpPr>
        <p:spPr bwMode="auto">
          <a:xfrm flipV="1">
            <a:off x="1327831" y="1479777"/>
            <a:ext cx="359455" cy="1134"/>
          </a:xfrm>
          <a:prstGeom prst="bent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bwMode="auto">
          <a:xfrm>
            <a:off x="6640286" y="946831"/>
            <a:ext cx="2013857" cy="1067026"/>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393" tIns="51196" rIns="102393" bIns="51196"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3. Y tá đến khoa Dược(hoặc quản lý tủ trực thuộc khoa nội trú của mình) để lĩnh thuốc theo phiếu Lĩnh thuốc</a:t>
            </a:r>
          </a:p>
          <a:p>
            <a:pPr>
              <a:defRPr/>
            </a:pPr>
            <a:endParaRPr lang="en-US" sz="1100">
              <a:solidFill>
                <a:srgbClr val="262626"/>
              </a:solidFill>
              <a:cs typeface="Arial" pitchFamily="34" charset="0"/>
            </a:endParaRPr>
          </a:p>
        </p:txBody>
      </p:sp>
      <p:sp>
        <p:nvSpPr>
          <p:cNvPr id="31" name="Rounded Rectangle 30"/>
          <p:cNvSpPr/>
          <p:nvPr/>
        </p:nvSpPr>
        <p:spPr bwMode="auto">
          <a:xfrm>
            <a:off x="1687286" y="946831"/>
            <a:ext cx="1796143" cy="1067026"/>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393" tIns="51196" rIns="102393" bIns="51196"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1. Bác sĩ tại các khoa nội trú kê đơn thuốc cho Bệnh nhân</a:t>
            </a:r>
          </a:p>
          <a:p>
            <a:pPr>
              <a:defRPr/>
            </a:pPr>
            <a:endParaRPr lang="en-US" sz="1100">
              <a:solidFill>
                <a:srgbClr val="262626"/>
              </a:solidFill>
              <a:cs typeface="Arial" pitchFamily="34" charset="0"/>
            </a:endParaRPr>
          </a:p>
        </p:txBody>
      </p:sp>
      <p:cxnSp>
        <p:nvCxnSpPr>
          <p:cNvPr id="34" name="Elbow Connector 25"/>
          <p:cNvCxnSpPr>
            <a:stCxn id="31" idx="3"/>
            <a:endCxn id="45" idx="1"/>
          </p:cNvCxnSpPr>
          <p:nvPr/>
        </p:nvCxnSpPr>
        <p:spPr bwMode="auto">
          <a:xfrm>
            <a:off x="3483429" y="1479777"/>
            <a:ext cx="653143" cy="2268"/>
          </a:xfrm>
          <a:prstGeom prst="bent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1" name="Elbow Connector 25"/>
          <p:cNvCxnSpPr>
            <a:stCxn id="45" idx="3"/>
            <a:endCxn id="30" idx="1"/>
          </p:cNvCxnSpPr>
          <p:nvPr/>
        </p:nvCxnSpPr>
        <p:spPr bwMode="auto">
          <a:xfrm>
            <a:off x="5932715" y="1479777"/>
            <a:ext cx="707571" cy="2268"/>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2" name="Elbow Connector 25"/>
          <p:cNvCxnSpPr>
            <a:stCxn id="30" idx="2"/>
            <a:endCxn id="27" idx="0"/>
          </p:cNvCxnSpPr>
          <p:nvPr/>
        </p:nvCxnSpPr>
        <p:spPr bwMode="auto">
          <a:xfrm rot="5400000">
            <a:off x="7293430" y="2367643"/>
            <a:ext cx="707571" cy="2268"/>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bwMode="auto">
          <a:xfrm>
            <a:off x="4136571" y="946831"/>
            <a:ext cx="1796143" cy="1067026"/>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393" tIns="51196" rIns="102393" bIns="51196"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2. Y tá tại các khoa nội trú tổng hợp các đơn thuốc thành phiếu Lĩnh thuốc nội trú</a:t>
            </a:r>
          </a:p>
          <a:p>
            <a:pPr>
              <a:defRPr/>
            </a:pPr>
            <a:endParaRPr lang="en-US" sz="1100">
              <a:solidFill>
                <a:srgbClr val="262626"/>
              </a:solidFill>
              <a:cs typeface="Arial" pitchFamily="34" charset="0"/>
            </a:endParaRPr>
          </a:p>
        </p:txBody>
      </p:sp>
      <p:sp>
        <p:nvSpPr>
          <p:cNvPr id="80" name="Rounded Rectangle 79"/>
          <p:cNvSpPr/>
          <p:nvPr/>
        </p:nvSpPr>
        <p:spPr bwMode="auto">
          <a:xfrm>
            <a:off x="4136571" y="2721429"/>
            <a:ext cx="1905000" cy="1251857"/>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393" tIns="51196" rIns="102393" bIns="51196" anchor="ctr" anchorCtr="1">
            <a:normAutofit/>
          </a:bodyPr>
          <a:lstStyle/>
          <a:p>
            <a:pPr>
              <a:lnSpc>
                <a:spcPct val="120000"/>
              </a:lnSpc>
              <a:defRPr/>
            </a:pPr>
            <a:endParaRPr lang="en-US" sz="1100">
              <a:solidFill>
                <a:srgbClr val="262626"/>
              </a:solidFill>
              <a:cs typeface="Arial" pitchFamily="34" charset="0"/>
            </a:endParaRPr>
          </a:p>
          <a:p>
            <a:pPr>
              <a:lnSpc>
                <a:spcPct val="120000"/>
              </a:lnSpc>
              <a:defRPr/>
            </a:pPr>
            <a:r>
              <a:rPr lang="en-US" sz="1100">
                <a:solidFill>
                  <a:srgbClr val="262626"/>
                </a:solidFill>
                <a:cs typeface="Arial" pitchFamily="34" charset="0"/>
              </a:rPr>
              <a:t>5. Tổng hợp thuốc thừa để trả lại khoa nội trú, tủ trực(Nếu có)</a:t>
            </a:r>
            <a:endParaRPr lang="en-US" sz="1100" dirty="0">
              <a:solidFill>
                <a:srgbClr val="262626"/>
              </a:solidFill>
              <a:cs typeface="Arial" pitchFamily="34" charset="0"/>
            </a:endParaRPr>
          </a:p>
          <a:p>
            <a:pPr>
              <a:lnSpc>
                <a:spcPct val="120000"/>
              </a:lnSpc>
              <a:defRPr/>
            </a:pPr>
            <a:endParaRPr lang="en-US" sz="1100" dirty="0">
              <a:solidFill>
                <a:srgbClr val="262626"/>
              </a:solidFill>
              <a:cs typeface="Arial" pitchFamily="34" charset="0"/>
            </a:endParaRPr>
          </a:p>
        </p:txBody>
      </p:sp>
      <p:cxnSp>
        <p:nvCxnSpPr>
          <p:cNvPr id="81" name="Elbow Connector 25"/>
          <p:cNvCxnSpPr>
            <a:stCxn id="27" idx="1"/>
            <a:endCxn id="80" idx="3"/>
          </p:cNvCxnSpPr>
          <p:nvPr/>
        </p:nvCxnSpPr>
        <p:spPr bwMode="auto">
          <a:xfrm rot="10800000">
            <a:off x="6041571" y="3347357"/>
            <a:ext cx="653143" cy="1134"/>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91" name="Elbow Connector 25"/>
          <p:cNvCxnSpPr>
            <a:stCxn id="80" idx="2"/>
            <a:endCxn id="98" idx="0"/>
          </p:cNvCxnSpPr>
          <p:nvPr/>
        </p:nvCxnSpPr>
        <p:spPr bwMode="auto">
          <a:xfrm rot="5400000">
            <a:off x="4789715" y="4272643"/>
            <a:ext cx="598714" cy="2268"/>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bwMode="auto">
          <a:xfrm>
            <a:off x="4136571" y="4572000"/>
            <a:ext cx="1905000" cy="1067027"/>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393" tIns="51196" rIns="102393" bIns="51196" anchor="ctr" anchorCtr="1">
            <a:normAutofit/>
          </a:bodyPr>
          <a:lstStyle/>
          <a:p>
            <a:pPr>
              <a:lnSpc>
                <a:spcPct val="120000"/>
              </a:lnSpc>
              <a:defRPr/>
            </a:pPr>
            <a:endParaRPr lang="en-US" sz="1100">
              <a:solidFill>
                <a:srgbClr val="262626"/>
              </a:solidFill>
              <a:cs typeface="Arial" pitchFamily="34" charset="0"/>
            </a:endParaRPr>
          </a:p>
          <a:p>
            <a:pPr>
              <a:lnSpc>
                <a:spcPct val="120000"/>
              </a:lnSpc>
              <a:defRPr/>
            </a:pPr>
            <a:r>
              <a:rPr lang="en-US" sz="1100">
                <a:solidFill>
                  <a:srgbClr val="262626"/>
                </a:solidFill>
                <a:cs typeface="Arial" pitchFamily="34" charset="0"/>
              </a:rPr>
              <a:t>Báo cáo thuốc nội trú</a:t>
            </a:r>
            <a:endParaRPr lang="en-US" sz="1100" dirty="0">
              <a:solidFill>
                <a:srgbClr val="262626"/>
              </a:solidFill>
              <a:cs typeface="Arial" pitchFamily="34" charset="0"/>
            </a:endParaRPr>
          </a:p>
          <a:p>
            <a:pPr>
              <a:lnSpc>
                <a:spcPct val="120000"/>
              </a:lnSpc>
              <a:defRPr/>
            </a:pPr>
            <a:endParaRPr lang="en-US" sz="1100" dirty="0">
              <a:solidFill>
                <a:srgbClr val="262626"/>
              </a:solidFill>
              <a:cs typeface="Arial" pitchFamily="34" charset="0"/>
            </a:endParaRPr>
          </a:p>
        </p:txBody>
      </p:sp>
      <p:sp>
        <p:nvSpPr>
          <p:cNvPr id="16" name="Rectangle 2"/>
          <p:cNvSpPr txBox="1">
            <a:spLocks noChangeArrowheads="1"/>
          </p:cNvSpPr>
          <p:nvPr/>
        </p:nvSpPr>
        <p:spPr>
          <a:xfrm>
            <a:off x="532946" y="0"/>
            <a:ext cx="8001000" cy="533626"/>
          </a:xfrm>
          <a:prstGeom prst="rect">
            <a:avLst/>
          </a:prstGeom>
          <a:noFill/>
        </p:spPr>
        <p:txBody>
          <a:bodyPr lIns="102393" tIns="51196" rIns="102393" bIns="51196">
            <a:normAutofit fontScale="25000" lnSpcReduction="20000"/>
          </a:bodyPr>
          <a:lstStyle/>
          <a:p>
            <a:pPr algn="ctr">
              <a:lnSpc>
                <a:spcPct val="170000"/>
              </a:lnSpc>
              <a:spcBef>
                <a:spcPct val="0"/>
              </a:spcBef>
              <a:defRPr/>
            </a:pPr>
            <a:r>
              <a:rPr lang="en-US" sz="7600" b="1" kern="0" smtClean="0">
                <a:solidFill>
                  <a:schemeClr val="tx1">
                    <a:lumMod val="85000"/>
                    <a:lumOff val="15000"/>
                  </a:schemeClr>
                </a:solidFill>
                <a:ea typeface="+mj-ea"/>
                <a:cs typeface="Arial" pitchFamily="34" charset="0"/>
              </a:rPr>
              <a:t>2.5 QUY TRÌNH DƯỢC NỘI TRÚ</a:t>
            </a:r>
            <a:endParaRPr lang="en-US" sz="4000" b="1" kern="0" dirty="0">
              <a:solidFill>
                <a:schemeClr val="tx1">
                  <a:lumMod val="85000"/>
                  <a:lumOff val="15000"/>
                </a:schemeClr>
              </a:solidFill>
              <a:ea typeface="+mj-ea"/>
              <a:cs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533400" y="228600"/>
            <a:ext cx="8001000" cy="838200"/>
          </a:xfrm>
          <a:noFill/>
        </p:spPr>
        <p:txBody>
          <a:bodyPr>
            <a:normAutofit fontScale="90000"/>
          </a:bodyPr>
          <a:lstStyle/>
          <a:p>
            <a:pPr algn="ctr" eaLnBrk="1" hangingPunct="1">
              <a:lnSpc>
                <a:spcPct val="130000"/>
              </a:lnSpc>
            </a:pPr>
            <a:r>
              <a:rPr lang="en-US" sz="3600" b="1" smtClean="0">
                <a:solidFill>
                  <a:schemeClr val="tx1">
                    <a:lumMod val="85000"/>
                    <a:lumOff val="15000"/>
                  </a:schemeClr>
                </a:solidFill>
                <a:latin typeface="Arial" pitchFamily="34" charset="0"/>
                <a:cs typeface="Arial" pitchFamily="34" charset="0"/>
              </a:rPr>
              <a:t>3. MÔ HÌNH KẾT NỐI HỆ THỐNG</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45" name="Footer Placeholder 3"/>
          <p:cNvSpPr>
            <a:spLocks noGrp="1"/>
          </p:cNvSpPr>
          <p:nvPr>
            <p:ph type="ftr" sz="quarter" idx="10"/>
          </p:nvPr>
        </p:nvSpPr>
        <p:spPr>
          <a:xfrm>
            <a:off x="228600" y="6461125"/>
            <a:ext cx="8686800" cy="320675"/>
          </a:xfrm>
          <a:noFill/>
        </p:spPr>
        <p:txBody>
          <a:bodyPr/>
          <a:lstStyle/>
          <a:p>
            <a:r>
              <a:rPr lang="en-US" b="1" smtClean="0">
                <a:latin typeface="Arial" pitchFamily="34" charset="0"/>
                <a:cs typeface="Arial" pitchFamily="34" charset="0"/>
              </a:rPr>
              <a:t>HIS – Hospital Information System						                </a:t>
            </a:r>
            <a:fld id="{18D12DCA-B7F9-4343-BE3F-A0F7279798D7}" type="slidenum">
              <a:rPr lang="en-US" b="1" smtClean="0">
                <a:latin typeface="Arial" pitchFamily="34" charset="0"/>
                <a:cs typeface="Arial" pitchFamily="34" charset="0"/>
              </a:rPr>
              <a:pPr/>
              <a:t>11</a:t>
            </a:fld>
            <a:r>
              <a:rPr lang="en-US" b="1" smtClean="0">
                <a:latin typeface="Arial" pitchFamily="34" charset="0"/>
                <a:cs typeface="Arial" pitchFamily="34" charset="0"/>
              </a:rPr>
              <a:t> </a:t>
            </a:r>
          </a:p>
        </p:txBody>
      </p:sp>
      <p:grpSp>
        <p:nvGrpSpPr>
          <p:cNvPr id="29" name="Group 28"/>
          <p:cNvGrpSpPr/>
          <p:nvPr/>
        </p:nvGrpSpPr>
        <p:grpSpPr>
          <a:xfrm>
            <a:off x="685800" y="762000"/>
            <a:ext cx="7696200" cy="5829300"/>
            <a:chOff x="685800" y="762000"/>
            <a:chExt cx="7696200" cy="5829300"/>
          </a:xfrm>
        </p:grpSpPr>
        <p:pic>
          <p:nvPicPr>
            <p:cNvPr id="4100" name="Picture 4"/>
            <p:cNvPicPr>
              <a:picLocks noChangeAspect="1" noChangeArrowheads="1"/>
            </p:cNvPicPr>
            <p:nvPr/>
          </p:nvPicPr>
          <p:blipFill>
            <a:blip r:embed="rId2"/>
            <a:srcRect/>
            <a:stretch>
              <a:fillRect/>
            </a:stretch>
          </p:blipFill>
          <p:spPr bwMode="auto">
            <a:xfrm>
              <a:off x="3276600" y="5257800"/>
              <a:ext cx="1228725" cy="1333500"/>
            </a:xfrm>
            <a:prstGeom prst="rect">
              <a:avLst/>
            </a:prstGeom>
            <a:noFill/>
            <a:ln w="9525">
              <a:noFill/>
              <a:miter lim="800000"/>
              <a:headEnd/>
              <a:tailEnd/>
            </a:ln>
            <a:effectLst/>
          </p:spPr>
        </p:pic>
        <p:grpSp>
          <p:nvGrpSpPr>
            <p:cNvPr id="28" name="Group 27"/>
            <p:cNvGrpSpPr/>
            <p:nvPr/>
          </p:nvGrpSpPr>
          <p:grpSpPr>
            <a:xfrm>
              <a:off x="685800" y="762000"/>
              <a:ext cx="7696200" cy="5410200"/>
              <a:chOff x="685800" y="762000"/>
              <a:chExt cx="7696200" cy="5410200"/>
            </a:xfrm>
          </p:grpSpPr>
          <p:sp>
            <p:nvSpPr>
              <p:cNvPr id="50" name="Rounded Rectangle 49"/>
              <p:cNvSpPr/>
              <p:nvPr/>
            </p:nvSpPr>
            <p:spPr bwMode="auto">
              <a:xfrm>
                <a:off x="6858000" y="2438400"/>
                <a:ext cx="15240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a:bodyPr>
              <a:lstStyle/>
              <a:p>
                <a:pPr algn="ctr">
                  <a:defRPr/>
                </a:pPr>
                <a:r>
                  <a:rPr lang="en-US" sz="1200" b="1" smtClean="0">
                    <a:solidFill>
                      <a:srgbClr val="262626"/>
                    </a:solidFill>
                    <a:latin typeface="Arial" pitchFamily="34" charset="0"/>
                    <a:cs typeface="Arial" pitchFamily="34" charset="0"/>
                  </a:rPr>
                  <a:t>Quản lý thanh toán</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sp>
            <p:nvSpPr>
              <p:cNvPr id="51" name="Rounded Rectangle 50"/>
              <p:cNvSpPr/>
              <p:nvPr/>
            </p:nvSpPr>
            <p:spPr bwMode="auto">
              <a:xfrm>
                <a:off x="2971800" y="2438400"/>
                <a:ext cx="18288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fontScale="85000" lnSpcReduction="20000"/>
              </a:bodyPr>
              <a:lstStyle/>
              <a:p>
                <a:pPr algn="ctr">
                  <a:defRPr/>
                </a:pPr>
                <a:endParaRPr lang="en-US" sz="1200" b="1" smtClean="0">
                  <a:solidFill>
                    <a:srgbClr val="262626"/>
                  </a:solidFill>
                  <a:latin typeface="Arial" pitchFamily="34" charset="0"/>
                  <a:cs typeface="Arial" pitchFamily="34" charset="0"/>
                </a:endParaRPr>
              </a:p>
              <a:p>
                <a:pPr algn="ctr">
                  <a:defRPr/>
                </a:pPr>
                <a:endParaRPr lang="en-US" sz="1200" b="1" smtClean="0">
                  <a:solidFill>
                    <a:srgbClr val="262626"/>
                  </a:solidFill>
                  <a:latin typeface="Arial" pitchFamily="34" charset="0"/>
                  <a:cs typeface="Arial" pitchFamily="34" charset="0"/>
                </a:endParaRPr>
              </a:p>
              <a:p>
                <a:pPr algn="ctr">
                  <a:defRPr/>
                </a:pPr>
                <a:endParaRPr lang="en-US" sz="1200" b="1" smtClean="0">
                  <a:solidFill>
                    <a:srgbClr val="262626"/>
                  </a:solidFill>
                  <a:latin typeface="Arial" pitchFamily="34" charset="0"/>
                  <a:cs typeface="Arial" pitchFamily="34" charset="0"/>
                </a:endParaRPr>
              </a:p>
              <a:p>
                <a:pPr algn="ctr">
                  <a:defRPr/>
                </a:pPr>
                <a:r>
                  <a:rPr lang="en-US" sz="1200" b="1" smtClean="0">
                    <a:solidFill>
                      <a:srgbClr val="262626"/>
                    </a:solidFill>
                    <a:latin typeface="Arial" pitchFamily="34" charset="0"/>
                    <a:cs typeface="Arial" pitchFamily="34" charset="0"/>
                  </a:rPr>
                  <a:t>Quản lý Ngoại trú</a:t>
                </a:r>
              </a:p>
              <a:p>
                <a:pPr algn="ctr">
                  <a:defRPr/>
                </a:pPr>
                <a:r>
                  <a:rPr lang="en-US" sz="1200" b="1" smtClean="0">
                    <a:solidFill>
                      <a:srgbClr val="262626"/>
                    </a:solidFill>
                    <a:latin typeface="Arial" pitchFamily="34" charset="0"/>
                    <a:cs typeface="Arial" pitchFamily="34" charset="0"/>
                  </a:rPr>
                  <a:t>Quản lý Nội trú</a:t>
                </a:r>
              </a:p>
              <a:p>
                <a:pPr algn="ctr">
                  <a:defRPr/>
                </a:pPr>
                <a:r>
                  <a:rPr lang="en-US" sz="1200" b="1" smtClean="0">
                    <a:solidFill>
                      <a:srgbClr val="262626"/>
                    </a:solidFill>
                    <a:latin typeface="Arial" pitchFamily="34" charset="0"/>
                    <a:cs typeface="Arial" pitchFamily="34" charset="0"/>
                  </a:rPr>
                  <a:t>Quản lý Buồng giường</a:t>
                </a:r>
              </a:p>
              <a:p>
                <a:pPr algn="ctr">
                  <a:defRPr/>
                </a:pPr>
                <a:r>
                  <a:rPr lang="en-US" sz="1200" b="1" smtClean="0">
                    <a:solidFill>
                      <a:srgbClr val="262626"/>
                    </a:solidFill>
                    <a:latin typeface="Arial" pitchFamily="34" charset="0"/>
                    <a:cs typeface="Arial" pitchFamily="34" charset="0"/>
                  </a:rPr>
                  <a:t>…</a:t>
                </a:r>
              </a:p>
              <a:p>
                <a:pPr algn="ctr">
                  <a:defRPr/>
                </a:pPr>
                <a:endParaRPr lang="en-US" sz="1200" b="1" smtClean="0">
                  <a:solidFill>
                    <a:srgbClr val="262626"/>
                  </a:solidFill>
                  <a:latin typeface="Arial" pitchFamily="34" charset="0"/>
                  <a:cs typeface="Arial" pitchFamily="34" charset="0"/>
                </a:endParaRPr>
              </a:p>
              <a:p>
                <a:pPr algn="ctr">
                  <a:defRPr/>
                </a:pPr>
                <a:endParaRPr lang="en-US" sz="1200" b="1" smtClean="0">
                  <a:solidFill>
                    <a:srgbClr val="262626"/>
                  </a:solidFill>
                  <a:latin typeface="Arial" pitchFamily="34" charset="0"/>
                  <a:cs typeface="Arial" pitchFamily="34" charset="0"/>
                </a:endParaRPr>
              </a:p>
              <a:p>
                <a:pPr algn="ctr">
                  <a:defRPr/>
                </a:pP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cxnSp>
            <p:nvCxnSpPr>
              <p:cNvPr id="53" name="Straight Arrow Connector 52"/>
              <p:cNvCxnSpPr>
                <a:stCxn id="51" idx="3"/>
                <a:endCxn id="50" idx="1"/>
              </p:cNvCxnSpPr>
              <p:nvPr/>
            </p:nvCxnSpPr>
            <p:spPr bwMode="auto">
              <a:xfrm>
                <a:off x="4800600" y="2971800"/>
                <a:ext cx="20574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bwMode="auto">
              <a:xfrm>
                <a:off x="5029200" y="2738735"/>
                <a:ext cx="1600200" cy="461665"/>
              </a:xfrm>
              <a:prstGeom prst="rect">
                <a:avLst/>
              </a:prstGeom>
              <a:noFill/>
              <a:ln>
                <a:noFill/>
              </a:ln>
            </p:spPr>
            <p:txBody>
              <a:bodyPr wrap="square">
                <a:spAutoFit/>
              </a:bodyPr>
              <a:lstStyle/>
              <a:p>
                <a:pPr algn="ctr">
                  <a:defRPr/>
                </a:pPr>
                <a:r>
                  <a:rPr lang="en-US" sz="1200" b="1" smtClean="0">
                    <a:solidFill>
                      <a:schemeClr val="tx1">
                        <a:lumMod val="85000"/>
                        <a:lumOff val="15000"/>
                      </a:schemeClr>
                    </a:solidFill>
                    <a:latin typeface="Arial" pitchFamily="34" charset="0"/>
                    <a:cs typeface="Arial" pitchFamily="34" charset="0"/>
                  </a:rPr>
                  <a:t>Tạo dữ liệu thanh toán</a:t>
                </a:r>
                <a:endParaRPr lang="en-US" sz="1200" b="1">
                  <a:solidFill>
                    <a:schemeClr val="tx1">
                      <a:lumMod val="85000"/>
                      <a:lumOff val="15000"/>
                    </a:schemeClr>
                  </a:solidFill>
                  <a:latin typeface="Arial" pitchFamily="34" charset="0"/>
                  <a:cs typeface="Arial" pitchFamily="34" charset="0"/>
                </a:endParaRPr>
              </a:p>
            </p:txBody>
          </p:sp>
          <p:sp>
            <p:nvSpPr>
              <p:cNvPr id="70" name="Rounded Rectangle 69"/>
              <p:cNvSpPr/>
              <p:nvPr/>
            </p:nvSpPr>
            <p:spPr bwMode="auto">
              <a:xfrm>
                <a:off x="3352800" y="4267200"/>
                <a:ext cx="1066800" cy="685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a:solidFill>
                    <a:srgbClr val="262626"/>
                  </a:solidFill>
                  <a:latin typeface="Arial" pitchFamily="34" charset="0"/>
                  <a:cs typeface="Arial" pitchFamily="34" charset="0"/>
                </a:endParaRPr>
              </a:p>
              <a:p>
                <a:pPr algn="ctr">
                  <a:defRPr/>
                </a:pPr>
                <a:r>
                  <a:rPr lang="en-US" sz="1200" b="1" smtClean="0">
                    <a:solidFill>
                      <a:srgbClr val="262626"/>
                    </a:solidFill>
                    <a:latin typeface="Arial" pitchFamily="34" charset="0"/>
                    <a:cs typeface="Arial" pitchFamily="34" charset="0"/>
                  </a:rPr>
                  <a:t>Quản lý Dược</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sp>
            <p:nvSpPr>
              <p:cNvPr id="77" name="Rounded Rectangle 76"/>
              <p:cNvSpPr/>
              <p:nvPr/>
            </p:nvSpPr>
            <p:spPr bwMode="auto">
              <a:xfrm>
                <a:off x="685800" y="2438400"/>
                <a:ext cx="9144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dirty="0">
                  <a:solidFill>
                    <a:srgbClr val="262626"/>
                  </a:solidFill>
                  <a:latin typeface="Arial" pitchFamily="34" charset="0"/>
                  <a:cs typeface="Arial" pitchFamily="34" charset="0"/>
                </a:endParaRPr>
              </a:p>
              <a:p>
                <a:pPr algn="ctr">
                  <a:defRPr/>
                </a:pPr>
                <a:r>
                  <a:rPr lang="en-US" sz="1200" b="1" dirty="0" err="1" smtClean="0">
                    <a:solidFill>
                      <a:srgbClr val="262626"/>
                    </a:solidFill>
                    <a:latin typeface="Arial" pitchFamily="34" charset="0"/>
                    <a:cs typeface="Arial" pitchFamily="34" charset="0"/>
                  </a:rPr>
                  <a:t>Quản</a:t>
                </a:r>
                <a:r>
                  <a:rPr lang="en-US" sz="1200" b="1" dirty="0" smtClean="0">
                    <a:solidFill>
                      <a:srgbClr val="262626"/>
                    </a:solidFill>
                    <a:latin typeface="Arial" pitchFamily="34" charset="0"/>
                    <a:cs typeface="Arial" pitchFamily="34" charset="0"/>
                  </a:rPr>
                  <a:t> </a:t>
                </a:r>
                <a:r>
                  <a:rPr lang="en-US" sz="1200" b="1" dirty="0" err="1" smtClean="0">
                    <a:solidFill>
                      <a:srgbClr val="262626"/>
                    </a:solidFill>
                    <a:latin typeface="Arial" pitchFamily="34" charset="0"/>
                    <a:cs typeface="Arial" pitchFamily="34" charset="0"/>
                  </a:rPr>
                  <a:t>lý</a:t>
                </a:r>
                <a:r>
                  <a:rPr lang="en-US" sz="1200" b="1" dirty="0" smtClean="0">
                    <a:solidFill>
                      <a:srgbClr val="262626"/>
                    </a:solidFill>
                    <a:latin typeface="Arial" pitchFamily="34" charset="0"/>
                    <a:cs typeface="Arial" pitchFamily="34" charset="0"/>
                  </a:rPr>
                  <a:t> </a:t>
                </a:r>
                <a:r>
                  <a:rPr lang="en-US" sz="1200" b="1" dirty="0" err="1" smtClean="0">
                    <a:solidFill>
                      <a:srgbClr val="262626"/>
                    </a:solidFill>
                    <a:latin typeface="Arial" pitchFamily="34" charset="0"/>
                    <a:cs typeface="Arial" pitchFamily="34" charset="0"/>
                  </a:rPr>
                  <a:t>hàng</a:t>
                </a:r>
                <a:r>
                  <a:rPr lang="en-US" sz="1200" b="1" dirty="0" smtClean="0">
                    <a:solidFill>
                      <a:srgbClr val="262626"/>
                    </a:solidFill>
                    <a:latin typeface="Arial" pitchFamily="34" charset="0"/>
                    <a:cs typeface="Arial" pitchFamily="34" charset="0"/>
                  </a:rPr>
                  <a:t> </a:t>
                </a:r>
                <a:r>
                  <a:rPr lang="en-US" sz="1200" b="1" dirty="0" err="1" smtClean="0">
                    <a:solidFill>
                      <a:srgbClr val="262626"/>
                    </a:solidFill>
                    <a:latin typeface="Arial" pitchFamily="34" charset="0"/>
                    <a:cs typeface="Arial" pitchFamily="34" charset="0"/>
                  </a:rPr>
                  <a:t>đợi</a:t>
                </a:r>
                <a:r>
                  <a:rPr lang="en-US" sz="1200" b="1" dirty="0" smtClean="0">
                    <a:solidFill>
                      <a:srgbClr val="262626"/>
                    </a:solidFill>
                    <a:latin typeface="Arial" pitchFamily="34" charset="0"/>
                    <a:cs typeface="Arial" pitchFamily="34" charset="0"/>
                  </a:rPr>
                  <a:t> QMS</a:t>
                </a:r>
              </a:p>
              <a:p>
                <a:pPr>
                  <a:defRPr/>
                </a:pPr>
                <a:endParaRPr lang="en-US" sz="1200" b="1" dirty="0">
                  <a:solidFill>
                    <a:srgbClr val="262626"/>
                  </a:solidFill>
                  <a:latin typeface="Arial" pitchFamily="34" charset="0"/>
                  <a:cs typeface="Arial" pitchFamily="34" charset="0"/>
                </a:endParaRPr>
              </a:p>
            </p:txBody>
          </p:sp>
          <p:sp>
            <p:nvSpPr>
              <p:cNvPr id="78" name="TextBox 77"/>
              <p:cNvSpPr txBox="1"/>
              <p:nvPr/>
            </p:nvSpPr>
            <p:spPr bwMode="auto">
              <a:xfrm>
                <a:off x="1752600" y="2738735"/>
                <a:ext cx="990600" cy="461665"/>
              </a:xfrm>
              <a:prstGeom prst="rect">
                <a:avLst/>
              </a:prstGeom>
              <a:noFill/>
              <a:ln>
                <a:noFill/>
              </a:ln>
            </p:spPr>
            <p:txBody>
              <a:bodyPr wrap="square">
                <a:spAutoFit/>
              </a:bodyPr>
              <a:lstStyle/>
              <a:p>
                <a:pPr algn="ctr">
                  <a:defRPr/>
                </a:pPr>
                <a:r>
                  <a:rPr lang="en-US" sz="1200" b="1" smtClean="0">
                    <a:solidFill>
                      <a:schemeClr val="tx1">
                        <a:lumMod val="85000"/>
                        <a:lumOff val="15000"/>
                      </a:schemeClr>
                    </a:solidFill>
                    <a:latin typeface="Arial" pitchFamily="34" charset="0"/>
                    <a:cs typeface="Arial" pitchFamily="34" charset="0"/>
                  </a:rPr>
                  <a:t>Tạo sô QMS</a:t>
                </a:r>
                <a:endParaRPr lang="en-US" sz="1200" b="1">
                  <a:solidFill>
                    <a:schemeClr val="tx1">
                      <a:lumMod val="85000"/>
                      <a:lumOff val="15000"/>
                    </a:schemeClr>
                  </a:solidFill>
                  <a:latin typeface="Arial" pitchFamily="34" charset="0"/>
                  <a:cs typeface="Arial" pitchFamily="34" charset="0"/>
                </a:endParaRPr>
              </a:p>
            </p:txBody>
          </p:sp>
          <p:cxnSp>
            <p:nvCxnSpPr>
              <p:cNvPr id="79" name="Straight Arrow Connector 78"/>
              <p:cNvCxnSpPr>
                <a:stCxn id="77" idx="3"/>
                <a:endCxn id="51" idx="1"/>
              </p:cNvCxnSpPr>
              <p:nvPr/>
            </p:nvCxnSpPr>
            <p:spPr bwMode="auto">
              <a:xfrm>
                <a:off x="1600200" y="2971800"/>
                <a:ext cx="13716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4" name="Elbow Connector 25"/>
              <p:cNvCxnSpPr>
                <a:stCxn id="51" idx="2"/>
              </p:cNvCxnSpPr>
              <p:nvPr/>
            </p:nvCxnSpPr>
            <p:spPr bwMode="auto">
              <a:xfrm rot="5400000">
                <a:off x="3543300" y="3848100"/>
                <a:ext cx="685800" cy="1588"/>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bwMode="auto">
              <a:xfrm>
                <a:off x="3200400" y="3685401"/>
                <a:ext cx="1524000" cy="276999"/>
              </a:xfrm>
              <a:prstGeom prst="rect">
                <a:avLst/>
              </a:prstGeom>
              <a:noFill/>
              <a:ln>
                <a:noFill/>
              </a:ln>
            </p:spPr>
            <p:txBody>
              <a:bodyPr wrap="square">
                <a:spAutoFit/>
              </a:bodyPr>
              <a:lstStyle/>
              <a:p>
                <a:pPr algn="ctr">
                  <a:defRPr/>
                </a:pPr>
                <a:r>
                  <a:rPr lang="en-US" sz="1200" b="1" smtClean="0">
                    <a:solidFill>
                      <a:schemeClr val="tx1">
                        <a:lumMod val="85000"/>
                        <a:lumOff val="15000"/>
                      </a:schemeClr>
                    </a:solidFill>
                    <a:latin typeface="Arial" pitchFamily="34" charset="0"/>
                    <a:cs typeface="Arial" pitchFamily="34" charset="0"/>
                  </a:rPr>
                  <a:t>Tạo đơn thuốc</a:t>
                </a:r>
                <a:endParaRPr lang="en-US" sz="1200" b="1">
                  <a:solidFill>
                    <a:schemeClr val="tx1">
                      <a:lumMod val="85000"/>
                      <a:lumOff val="15000"/>
                    </a:schemeClr>
                  </a:solidFill>
                  <a:latin typeface="Arial" pitchFamily="34" charset="0"/>
                  <a:cs typeface="Arial" pitchFamily="34" charset="0"/>
                </a:endParaRPr>
              </a:p>
            </p:txBody>
          </p:sp>
          <p:sp>
            <p:nvSpPr>
              <p:cNvPr id="42" name="Rounded Rectangle 41"/>
              <p:cNvSpPr/>
              <p:nvPr/>
            </p:nvSpPr>
            <p:spPr bwMode="auto">
              <a:xfrm>
                <a:off x="6858000" y="4267200"/>
                <a:ext cx="1524000" cy="685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a:solidFill>
                    <a:srgbClr val="262626"/>
                  </a:solidFill>
                  <a:latin typeface="Arial" pitchFamily="34" charset="0"/>
                  <a:cs typeface="Arial" pitchFamily="34" charset="0"/>
                </a:endParaRPr>
              </a:p>
              <a:p>
                <a:pPr algn="ctr">
                  <a:defRPr/>
                </a:pPr>
                <a:r>
                  <a:rPr lang="en-US" sz="1200" b="1" smtClean="0">
                    <a:solidFill>
                      <a:srgbClr val="262626"/>
                    </a:solidFill>
                    <a:latin typeface="Arial" pitchFamily="34" charset="0"/>
                    <a:cs typeface="Arial" pitchFamily="34" charset="0"/>
                  </a:rPr>
                  <a:t>Phân hệ báo cáo</a:t>
                </a:r>
              </a:p>
              <a:p>
                <a:pPr algn="ctr">
                  <a:defRPr/>
                </a:pPr>
                <a:r>
                  <a:rPr lang="en-US" sz="1200" b="1" smtClean="0">
                    <a:solidFill>
                      <a:srgbClr val="262626"/>
                    </a:solidFill>
                    <a:latin typeface="Arial" pitchFamily="34" charset="0"/>
                    <a:cs typeface="Arial" pitchFamily="34" charset="0"/>
                  </a:rPr>
                  <a:t>(BHYT, Dịch vụ…)</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cxnSp>
            <p:nvCxnSpPr>
              <p:cNvPr id="43" name="Elbow Connector 25"/>
              <p:cNvCxnSpPr>
                <a:stCxn id="70" idx="3"/>
                <a:endCxn id="42" idx="1"/>
              </p:cNvCxnSpPr>
              <p:nvPr/>
            </p:nvCxnSpPr>
            <p:spPr bwMode="auto">
              <a:xfrm>
                <a:off x="4419600" y="4610100"/>
                <a:ext cx="2438400" cy="1588"/>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8" name="Elbow Connector 25"/>
              <p:cNvCxnSpPr/>
              <p:nvPr/>
            </p:nvCxnSpPr>
            <p:spPr bwMode="auto">
              <a:xfrm>
                <a:off x="4800600" y="3276600"/>
                <a:ext cx="2057400" cy="1143000"/>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25"/>
              <p:cNvCxnSpPr/>
              <p:nvPr/>
            </p:nvCxnSpPr>
            <p:spPr bwMode="auto">
              <a:xfrm rot="5400000">
                <a:off x="7277894" y="3847306"/>
                <a:ext cx="685800" cy="1588"/>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3"/>
              <a:srcRect/>
              <a:stretch>
                <a:fillRect/>
              </a:stretch>
            </p:blipFill>
            <p:spPr bwMode="auto">
              <a:xfrm>
                <a:off x="2895600" y="762000"/>
                <a:ext cx="838200" cy="12096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4419600" y="838200"/>
                <a:ext cx="695325" cy="1209675"/>
              </a:xfrm>
              <a:prstGeom prst="rect">
                <a:avLst/>
              </a:prstGeom>
              <a:noFill/>
              <a:ln w="9525">
                <a:noFill/>
                <a:miter lim="800000"/>
                <a:headEnd/>
                <a:tailEnd/>
              </a:ln>
              <a:effectLst/>
            </p:spPr>
          </p:pic>
          <p:cxnSp>
            <p:nvCxnSpPr>
              <p:cNvPr id="61" name="Elbow Connector 25"/>
              <p:cNvCxnSpPr>
                <a:stCxn id="77" idx="2"/>
                <a:endCxn id="4100" idx="1"/>
              </p:cNvCxnSpPr>
              <p:nvPr/>
            </p:nvCxnSpPr>
            <p:spPr bwMode="auto">
              <a:xfrm rot="16200000" flipH="1">
                <a:off x="1000125" y="3648075"/>
                <a:ext cx="2419350" cy="2133600"/>
              </a:xfrm>
              <a:prstGeom prst="bentConnector2">
                <a:avLst/>
              </a:prstGeom>
              <a:ln>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96" name="Elbow Connector 25"/>
              <p:cNvCxnSpPr>
                <a:stCxn id="42" idx="2"/>
                <a:endCxn id="4100" idx="3"/>
              </p:cNvCxnSpPr>
              <p:nvPr/>
            </p:nvCxnSpPr>
            <p:spPr bwMode="auto">
              <a:xfrm rot="5400000">
                <a:off x="5576888" y="3881438"/>
                <a:ext cx="971550" cy="3114675"/>
              </a:xfrm>
              <a:prstGeom prst="bentConnector2">
                <a:avLst/>
              </a:prstGeom>
              <a:ln>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99" name="Elbow Connector 25"/>
              <p:cNvCxnSpPr>
                <a:stCxn id="50" idx="3"/>
              </p:cNvCxnSpPr>
              <p:nvPr/>
            </p:nvCxnSpPr>
            <p:spPr bwMode="auto">
              <a:xfrm flipH="1">
                <a:off x="4572000" y="2971800"/>
                <a:ext cx="3810000" cy="3200400"/>
              </a:xfrm>
              <a:prstGeom prst="bentConnector3">
                <a:avLst>
                  <a:gd name="adj1" fmla="val -6000"/>
                </a:avLst>
              </a:prstGeom>
              <a:ln>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102" name="Elbow Connector 25"/>
              <p:cNvCxnSpPr>
                <a:stCxn id="70" idx="2"/>
                <a:endCxn id="4100" idx="0"/>
              </p:cNvCxnSpPr>
              <p:nvPr/>
            </p:nvCxnSpPr>
            <p:spPr bwMode="auto">
              <a:xfrm rot="16200000" flipH="1">
                <a:off x="3736181" y="5103018"/>
                <a:ext cx="304800" cy="4763"/>
              </a:xfrm>
              <a:prstGeom prst="bentConnector3">
                <a:avLst>
                  <a:gd name="adj1" fmla="val 50000"/>
                </a:avLst>
              </a:prstGeom>
              <a:ln>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5"/>
              <p:cNvCxnSpPr/>
              <p:nvPr/>
            </p:nvCxnSpPr>
            <p:spPr bwMode="auto">
              <a:xfrm rot="16200000" flipH="1">
                <a:off x="2057400" y="4495800"/>
                <a:ext cx="2286000" cy="304800"/>
              </a:xfrm>
              <a:prstGeom prst="bentConnector3">
                <a:avLst>
                  <a:gd name="adj1" fmla="val 73429"/>
                </a:avLst>
              </a:prstGeom>
              <a:ln>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H="1">
                <a:off x="2993231" y="2112169"/>
                <a:ext cx="571500" cy="4762"/>
              </a:xfrm>
              <a:prstGeom prst="line">
                <a:avLst/>
              </a:prstGeom>
              <a:ln w="158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rot="16200000" flipH="1">
                <a:off x="4212431" y="2188369"/>
                <a:ext cx="571500" cy="4762"/>
              </a:xfrm>
              <a:prstGeom prst="line">
                <a:avLst/>
              </a:prstGeom>
              <a:ln w="158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2"/>
          <p:cNvSpPr>
            <a:spLocks noGrp="1" noChangeArrowheads="1"/>
          </p:cNvSpPr>
          <p:nvPr>
            <p:ph type="title"/>
          </p:nvPr>
        </p:nvSpPr>
        <p:spPr>
          <a:xfrm>
            <a:off x="533400" y="0"/>
            <a:ext cx="8001000" cy="838200"/>
          </a:xfrm>
          <a:noFill/>
        </p:spPr>
        <p:txBody>
          <a:bodyPr>
            <a:normAutofit fontScale="90000"/>
          </a:bodyPr>
          <a:lstStyle/>
          <a:p>
            <a:pPr algn="ctr" eaLnBrk="1" hangingPunct="1">
              <a:lnSpc>
                <a:spcPct val="130000"/>
              </a:lnSpc>
            </a:pPr>
            <a:r>
              <a:rPr lang="en-US" b="1" smtClean="0">
                <a:solidFill>
                  <a:schemeClr val="tx1">
                    <a:lumMod val="85000"/>
                    <a:lumOff val="15000"/>
                  </a:schemeClr>
                </a:solidFill>
                <a:latin typeface="Arial" pitchFamily="34" charset="0"/>
                <a:cs typeface="Arial" pitchFamily="34" charset="0"/>
              </a:rPr>
              <a:t>4</a:t>
            </a:r>
            <a:r>
              <a:rPr lang="en-US" sz="3600" b="1" smtClean="0">
                <a:solidFill>
                  <a:schemeClr val="tx1">
                    <a:lumMod val="85000"/>
                    <a:lumOff val="15000"/>
                  </a:schemeClr>
                </a:solidFill>
                <a:latin typeface="Arial" pitchFamily="34" charset="0"/>
                <a:cs typeface="Arial" pitchFamily="34" charset="0"/>
              </a:rPr>
              <a:t>. CÁC PHÂN HỆ TRONG HỆ THỐNG</a:t>
            </a:r>
          </a:p>
        </p:txBody>
      </p:sp>
      <p:sp>
        <p:nvSpPr>
          <p:cNvPr id="56"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VMS. 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12</a:t>
            </a:fld>
            <a:r>
              <a:rPr lang="en-US" b="1" smtClean="0">
                <a:solidFill>
                  <a:schemeClr val="tx1">
                    <a:lumMod val="85000"/>
                    <a:lumOff val="15000"/>
                  </a:schemeClr>
                </a:solidFill>
                <a:latin typeface="Arial" pitchFamily="34" charset="0"/>
                <a:cs typeface="Arial" pitchFamily="34" charset="0"/>
              </a:rPr>
              <a:t> </a:t>
            </a:r>
          </a:p>
        </p:txBody>
      </p:sp>
      <p:grpSp>
        <p:nvGrpSpPr>
          <p:cNvPr id="98" name="Group 97"/>
          <p:cNvGrpSpPr/>
          <p:nvPr/>
        </p:nvGrpSpPr>
        <p:grpSpPr>
          <a:xfrm>
            <a:off x="228600" y="762000"/>
            <a:ext cx="8686800" cy="5562600"/>
            <a:chOff x="228600" y="762000"/>
            <a:chExt cx="8686800" cy="5562600"/>
          </a:xfrm>
        </p:grpSpPr>
        <p:sp>
          <p:nvSpPr>
            <p:cNvPr id="5" name="Rounded Rectangle 4"/>
            <p:cNvSpPr/>
            <p:nvPr/>
          </p:nvSpPr>
          <p:spPr bwMode="auto">
            <a:xfrm>
              <a:off x="1752600" y="5257800"/>
              <a:ext cx="1905000" cy="685800"/>
            </a:xfrm>
            <a:prstGeom prst="roundRect">
              <a:avLst/>
            </a:prstGeom>
            <a:solidFill>
              <a:schemeClr val="accent3">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a:solidFill>
                  <a:srgbClr val="262626"/>
                </a:solidFill>
                <a:latin typeface="Arial" pitchFamily="34" charset="0"/>
                <a:cs typeface="Arial" pitchFamily="34" charset="0"/>
              </a:endParaRPr>
            </a:p>
            <a:p>
              <a:pPr>
                <a:defRPr/>
              </a:pPr>
              <a:r>
                <a:rPr lang="en-US" sz="1200" b="1" err="1">
                  <a:solidFill>
                    <a:srgbClr val="262626"/>
                  </a:solidFill>
                  <a:latin typeface="Arial" pitchFamily="34" charset="0"/>
                  <a:cs typeface="Arial" pitchFamily="34" charset="0"/>
                </a:rPr>
                <a:t>Quản</a:t>
              </a:r>
              <a:r>
                <a:rPr lang="en-US" sz="1200" b="1">
                  <a:solidFill>
                    <a:srgbClr val="262626"/>
                  </a:solidFill>
                  <a:latin typeface="Arial" pitchFamily="34" charset="0"/>
                  <a:cs typeface="Arial" pitchFamily="34" charset="0"/>
                </a:rPr>
                <a:t> </a:t>
              </a:r>
              <a:r>
                <a:rPr lang="en-US" sz="1200" b="1" err="1">
                  <a:solidFill>
                    <a:srgbClr val="262626"/>
                  </a:solidFill>
                  <a:latin typeface="Arial" pitchFamily="34" charset="0"/>
                  <a:cs typeface="Arial" pitchFamily="34" charset="0"/>
                </a:rPr>
                <a:t>lý</a:t>
              </a:r>
              <a:r>
                <a:rPr lang="en-US" sz="1200" b="1">
                  <a:solidFill>
                    <a:srgbClr val="262626"/>
                  </a:solidFill>
                  <a:latin typeface="Arial" pitchFamily="34" charset="0"/>
                  <a:cs typeface="Arial" pitchFamily="34" charset="0"/>
                </a:rPr>
                <a:t> </a:t>
              </a:r>
              <a:r>
                <a:rPr lang="en-US" sz="1200" b="1" err="1">
                  <a:solidFill>
                    <a:srgbClr val="262626"/>
                  </a:solidFill>
                  <a:latin typeface="Arial" pitchFamily="34" charset="0"/>
                  <a:cs typeface="Arial" pitchFamily="34" charset="0"/>
                </a:rPr>
                <a:t>danh</a:t>
              </a:r>
              <a:r>
                <a:rPr lang="en-US" sz="1200" b="1">
                  <a:solidFill>
                    <a:srgbClr val="262626"/>
                  </a:solidFill>
                  <a:latin typeface="Arial" pitchFamily="34" charset="0"/>
                  <a:cs typeface="Arial" pitchFamily="34" charset="0"/>
                </a:rPr>
                <a:t> </a:t>
              </a:r>
              <a:r>
                <a:rPr lang="en-US" sz="1200" b="1" err="1">
                  <a:solidFill>
                    <a:srgbClr val="262626"/>
                  </a:solidFill>
                  <a:latin typeface="Arial" pitchFamily="34" charset="0"/>
                  <a:cs typeface="Arial" pitchFamily="34" charset="0"/>
                </a:rPr>
                <a:t>mục</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sp>
          <p:nvSpPr>
            <p:cNvPr id="6" name="Rounded Rectangle 5"/>
            <p:cNvSpPr/>
            <p:nvPr/>
          </p:nvSpPr>
          <p:spPr bwMode="auto">
            <a:xfrm>
              <a:off x="3810000" y="762000"/>
              <a:ext cx="1828800" cy="685800"/>
            </a:xfrm>
            <a:prstGeom prst="roundRect">
              <a:avLst/>
            </a:prstGeom>
            <a:solidFill>
              <a:schemeClr val="accent3">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a:solidFill>
                  <a:srgbClr val="262626"/>
                </a:solidFill>
                <a:latin typeface="Arial" pitchFamily="34" charset="0"/>
                <a:cs typeface="Arial" pitchFamily="34" charset="0"/>
              </a:endParaRPr>
            </a:p>
            <a:p>
              <a:pPr algn="ctr">
                <a:defRPr/>
              </a:pPr>
              <a:r>
                <a:rPr lang="en-US" sz="1200" b="1" smtClean="0">
                  <a:solidFill>
                    <a:srgbClr val="262626"/>
                  </a:solidFill>
                  <a:latin typeface="Arial" pitchFamily="34" charset="0"/>
                  <a:cs typeface="Arial" pitchFamily="34" charset="0"/>
                </a:rPr>
                <a:t>Quản lý KCB ngoại trú</a:t>
              </a:r>
            </a:p>
            <a:p>
              <a:pPr algn="ctr">
                <a:defRPr/>
              </a:pP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sp>
          <p:nvSpPr>
            <p:cNvPr id="8" name="Rounded Rectangle 7"/>
            <p:cNvSpPr/>
            <p:nvPr/>
          </p:nvSpPr>
          <p:spPr bwMode="auto">
            <a:xfrm>
              <a:off x="609600" y="1219200"/>
              <a:ext cx="1981200" cy="685800"/>
            </a:xfrm>
            <a:prstGeom prst="roundRect">
              <a:avLst/>
            </a:prstGeom>
            <a:solidFill>
              <a:schemeClr val="accent3">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a:solidFill>
                  <a:srgbClr val="262626"/>
                </a:solidFill>
                <a:latin typeface="Arial" pitchFamily="34" charset="0"/>
                <a:cs typeface="Arial" pitchFamily="34" charset="0"/>
              </a:endParaRPr>
            </a:p>
            <a:p>
              <a:pPr>
                <a:defRPr/>
              </a:pPr>
              <a:r>
                <a:rPr lang="en-US" sz="1200" b="1" err="1">
                  <a:solidFill>
                    <a:srgbClr val="262626"/>
                  </a:solidFill>
                  <a:latin typeface="Arial" pitchFamily="34" charset="0"/>
                  <a:cs typeface="Arial" pitchFamily="34" charset="0"/>
                </a:rPr>
                <a:t>Quản</a:t>
              </a:r>
              <a:r>
                <a:rPr lang="en-US" sz="1200" b="1">
                  <a:solidFill>
                    <a:srgbClr val="262626"/>
                  </a:solidFill>
                  <a:latin typeface="Arial" pitchFamily="34" charset="0"/>
                  <a:cs typeface="Arial" pitchFamily="34" charset="0"/>
                </a:rPr>
                <a:t> </a:t>
              </a:r>
              <a:r>
                <a:rPr lang="en-US" sz="1200" b="1" err="1">
                  <a:solidFill>
                    <a:srgbClr val="262626"/>
                  </a:solidFill>
                  <a:latin typeface="Arial" pitchFamily="34" charset="0"/>
                  <a:cs typeface="Arial" pitchFamily="34" charset="0"/>
                </a:rPr>
                <a:t>lý</a:t>
              </a:r>
              <a:r>
                <a:rPr lang="en-US" sz="1200" b="1">
                  <a:solidFill>
                    <a:srgbClr val="262626"/>
                  </a:solidFill>
                  <a:latin typeface="Arial" pitchFamily="34" charset="0"/>
                  <a:cs typeface="Arial" pitchFamily="34" charset="0"/>
                </a:rPr>
                <a:t> </a:t>
              </a:r>
              <a:r>
                <a:rPr lang="en-US" sz="1200" b="1" err="1">
                  <a:solidFill>
                    <a:srgbClr val="262626"/>
                  </a:solidFill>
                  <a:latin typeface="Arial" pitchFamily="34" charset="0"/>
                  <a:cs typeface="Arial" pitchFamily="34" charset="0"/>
                </a:rPr>
                <a:t>Dược</a:t>
              </a:r>
              <a:r>
                <a:rPr lang="en-US" sz="1200" b="1">
                  <a:solidFill>
                    <a:srgbClr val="262626"/>
                  </a:solidFill>
                  <a:latin typeface="Arial" pitchFamily="34" charset="0"/>
                  <a:cs typeface="Arial" pitchFamily="34" charset="0"/>
                </a:rPr>
                <a:t> </a:t>
              </a:r>
            </a:p>
            <a:p>
              <a:pPr>
                <a:defRPr/>
              </a:pPr>
              <a:endParaRPr lang="en-US" sz="1200" b="1">
                <a:solidFill>
                  <a:srgbClr val="262626"/>
                </a:solidFill>
                <a:latin typeface="Arial" pitchFamily="34" charset="0"/>
                <a:cs typeface="Arial" pitchFamily="34" charset="0"/>
              </a:endParaRPr>
            </a:p>
          </p:txBody>
        </p:sp>
        <p:sp>
          <p:nvSpPr>
            <p:cNvPr id="10" name="Rounded Rectangle 9"/>
            <p:cNvSpPr/>
            <p:nvPr/>
          </p:nvSpPr>
          <p:spPr bwMode="auto">
            <a:xfrm>
              <a:off x="6934200" y="4191000"/>
              <a:ext cx="1905000" cy="685800"/>
            </a:xfrm>
            <a:prstGeom prst="roundRect">
              <a:avLst/>
            </a:prstGeom>
            <a:solidFill>
              <a:schemeClr val="accent3">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a:solidFill>
                  <a:srgbClr val="262626"/>
                </a:solidFill>
                <a:latin typeface="Arial" pitchFamily="34" charset="0"/>
                <a:cs typeface="Arial" pitchFamily="34" charset="0"/>
              </a:endParaRPr>
            </a:p>
            <a:p>
              <a:pPr>
                <a:defRPr/>
              </a:pPr>
              <a:r>
                <a:rPr lang="en-US" sz="1200" b="1" err="1">
                  <a:solidFill>
                    <a:srgbClr val="262626"/>
                  </a:solidFill>
                  <a:latin typeface="Arial" pitchFamily="34" charset="0"/>
                  <a:cs typeface="Arial" pitchFamily="34" charset="0"/>
                </a:rPr>
                <a:t>Thanh</a:t>
              </a:r>
              <a:r>
                <a:rPr lang="en-US" sz="1200" b="1">
                  <a:solidFill>
                    <a:srgbClr val="262626"/>
                  </a:solidFill>
                  <a:latin typeface="Arial" pitchFamily="34" charset="0"/>
                  <a:cs typeface="Arial" pitchFamily="34" charset="0"/>
                </a:rPr>
                <a:t> </a:t>
              </a:r>
              <a:r>
                <a:rPr lang="en-US" sz="1200" b="1" err="1">
                  <a:solidFill>
                    <a:srgbClr val="262626"/>
                  </a:solidFill>
                  <a:latin typeface="Arial" pitchFamily="34" charset="0"/>
                  <a:cs typeface="Arial" pitchFamily="34" charset="0"/>
                </a:rPr>
                <a:t>toán</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sp>
          <p:nvSpPr>
            <p:cNvPr id="11" name="Oval 10"/>
            <p:cNvSpPr/>
            <p:nvPr/>
          </p:nvSpPr>
          <p:spPr>
            <a:xfrm>
              <a:off x="3886200" y="2667000"/>
              <a:ext cx="1676400" cy="114300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r>
                <a:rPr lang="en-US" sz="1200" b="1" smtClean="0">
                  <a:solidFill>
                    <a:schemeClr val="tx1">
                      <a:lumMod val="95000"/>
                      <a:lumOff val="5000"/>
                    </a:schemeClr>
                  </a:solidFill>
                  <a:latin typeface="Arial" pitchFamily="34" charset="0"/>
                  <a:cs typeface="Arial" pitchFamily="34" charset="0"/>
                </a:rPr>
                <a:t>VMS.HIS.exe</a:t>
              </a:r>
              <a:endParaRPr lang="en-US" sz="1200" b="1">
                <a:solidFill>
                  <a:schemeClr val="tx1">
                    <a:lumMod val="95000"/>
                    <a:lumOff val="5000"/>
                  </a:schemeClr>
                </a:solidFill>
                <a:latin typeface="Arial" pitchFamily="34" charset="0"/>
                <a:cs typeface="Arial" pitchFamily="34" charset="0"/>
              </a:endParaRPr>
            </a:p>
          </p:txBody>
        </p:sp>
        <p:sp>
          <p:nvSpPr>
            <p:cNvPr id="12" name="Oval 11"/>
            <p:cNvSpPr/>
            <p:nvPr/>
          </p:nvSpPr>
          <p:spPr>
            <a:xfrm>
              <a:off x="4038600" y="5181600"/>
              <a:ext cx="1371600" cy="114300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sz="1200" b="1" err="1">
                  <a:solidFill>
                    <a:schemeClr val="tx1">
                      <a:lumMod val="95000"/>
                      <a:lumOff val="5000"/>
                    </a:schemeClr>
                  </a:solidFill>
                  <a:latin typeface="Arial" pitchFamily="34" charset="0"/>
                  <a:cs typeface="Arial" pitchFamily="34" charset="0"/>
                </a:rPr>
                <a:t>Quản</a:t>
              </a:r>
              <a:r>
                <a:rPr lang="en-US" sz="1200" b="1">
                  <a:solidFill>
                    <a:schemeClr val="tx1">
                      <a:lumMod val="95000"/>
                      <a:lumOff val="5000"/>
                    </a:schemeClr>
                  </a:solidFill>
                  <a:latin typeface="Arial" pitchFamily="34" charset="0"/>
                  <a:cs typeface="Arial" pitchFamily="34" charset="0"/>
                </a:rPr>
                <a:t> </a:t>
              </a:r>
              <a:r>
                <a:rPr lang="en-US" sz="1200" b="1" err="1">
                  <a:solidFill>
                    <a:schemeClr val="tx1">
                      <a:lumMod val="95000"/>
                      <a:lumOff val="5000"/>
                    </a:schemeClr>
                  </a:solidFill>
                  <a:latin typeface="Arial" pitchFamily="34" charset="0"/>
                  <a:cs typeface="Arial" pitchFamily="34" charset="0"/>
                </a:rPr>
                <a:t>trị</a:t>
              </a:r>
              <a:r>
                <a:rPr lang="en-US" sz="1200" b="1">
                  <a:solidFill>
                    <a:schemeClr val="tx1">
                      <a:lumMod val="95000"/>
                      <a:lumOff val="5000"/>
                    </a:schemeClr>
                  </a:solidFill>
                  <a:latin typeface="Arial" pitchFamily="34" charset="0"/>
                  <a:cs typeface="Arial" pitchFamily="34" charset="0"/>
                </a:rPr>
                <a:t> </a:t>
              </a:r>
              <a:r>
                <a:rPr lang="en-US" sz="1200" b="1" err="1">
                  <a:solidFill>
                    <a:schemeClr val="tx1">
                      <a:lumMod val="95000"/>
                      <a:lumOff val="5000"/>
                    </a:schemeClr>
                  </a:solidFill>
                  <a:latin typeface="Arial" pitchFamily="34" charset="0"/>
                  <a:cs typeface="Arial" pitchFamily="34" charset="0"/>
                </a:rPr>
                <a:t>hệ</a:t>
              </a:r>
              <a:r>
                <a:rPr lang="en-US" sz="1200" b="1">
                  <a:solidFill>
                    <a:schemeClr val="tx1">
                      <a:lumMod val="95000"/>
                      <a:lumOff val="5000"/>
                    </a:schemeClr>
                  </a:solidFill>
                  <a:latin typeface="Arial" pitchFamily="34" charset="0"/>
                  <a:cs typeface="Arial" pitchFamily="34" charset="0"/>
                </a:rPr>
                <a:t> </a:t>
              </a:r>
              <a:r>
                <a:rPr lang="en-US" sz="1200" b="1" err="1">
                  <a:solidFill>
                    <a:schemeClr val="tx1">
                      <a:lumMod val="95000"/>
                      <a:lumOff val="5000"/>
                    </a:schemeClr>
                  </a:solidFill>
                  <a:latin typeface="Arial" pitchFamily="34" charset="0"/>
                  <a:cs typeface="Arial" pitchFamily="34" charset="0"/>
                </a:rPr>
                <a:t>thống</a:t>
              </a:r>
              <a:endParaRPr lang="en-US" sz="1200" b="1">
                <a:solidFill>
                  <a:schemeClr val="tx1">
                    <a:lumMod val="95000"/>
                    <a:lumOff val="5000"/>
                  </a:schemeClr>
                </a:solidFill>
                <a:latin typeface="Arial" pitchFamily="34" charset="0"/>
                <a:cs typeface="Arial" pitchFamily="34" charset="0"/>
              </a:endParaRPr>
            </a:p>
          </p:txBody>
        </p:sp>
        <p:cxnSp>
          <p:nvCxnSpPr>
            <p:cNvPr id="13" name="Straight Arrow Connector 12"/>
            <p:cNvCxnSpPr>
              <a:stCxn id="11" idx="4"/>
              <a:endCxn id="12" idx="0"/>
            </p:cNvCxnSpPr>
            <p:nvPr/>
          </p:nvCxnSpPr>
          <p:spPr bwMode="auto">
            <a:xfrm rot="5400000">
              <a:off x="4038600" y="4495800"/>
              <a:ext cx="13716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1"/>
              <a:endCxn id="8" idx="3"/>
            </p:cNvCxnSpPr>
            <p:nvPr/>
          </p:nvCxnSpPr>
          <p:spPr bwMode="auto">
            <a:xfrm rot="16200000" flipV="1">
              <a:off x="2725108" y="1427792"/>
              <a:ext cx="1272288" cy="1540903"/>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0"/>
              <a:endCxn id="6" idx="2"/>
            </p:cNvCxnSpPr>
            <p:nvPr/>
          </p:nvCxnSpPr>
          <p:spPr bwMode="auto">
            <a:xfrm rot="5400000" flipH="1" flipV="1">
              <a:off x="4114800" y="2057400"/>
              <a:ext cx="12192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0" idx="1"/>
            </p:cNvCxnSpPr>
            <p:nvPr/>
          </p:nvCxnSpPr>
          <p:spPr bwMode="auto">
            <a:xfrm>
              <a:off x="5486400" y="3429000"/>
              <a:ext cx="1447800" cy="1104900"/>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5"/>
              <a:endCxn id="49" idx="1"/>
            </p:cNvCxnSpPr>
            <p:nvPr/>
          </p:nvCxnSpPr>
          <p:spPr bwMode="auto">
            <a:xfrm rot="16200000" flipH="1">
              <a:off x="4918004" y="4041704"/>
              <a:ext cx="1881888" cy="1083703"/>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3"/>
              <a:endCxn id="5" idx="0"/>
            </p:cNvCxnSpPr>
            <p:nvPr/>
          </p:nvCxnSpPr>
          <p:spPr bwMode="auto">
            <a:xfrm rot="5400000">
              <a:off x="2610808" y="3736905"/>
              <a:ext cx="1615188" cy="1426603"/>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bwMode="auto">
            <a:xfrm>
              <a:off x="228600" y="2895600"/>
              <a:ext cx="1905000" cy="685800"/>
            </a:xfrm>
            <a:prstGeom prst="roundRect">
              <a:avLst/>
            </a:prstGeom>
            <a:solidFill>
              <a:schemeClr val="accent3">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a:solidFill>
                  <a:srgbClr val="262626"/>
                </a:solidFill>
                <a:latin typeface="Arial" pitchFamily="34" charset="0"/>
                <a:cs typeface="Arial" pitchFamily="34" charset="0"/>
              </a:endParaRPr>
            </a:p>
            <a:p>
              <a:pPr algn="ctr">
                <a:defRPr/>
              </a:pPr>
              <a:r>
                <a:rPr lang="en-US" sz="1200" b="1" err="1">
                  <a:solidFill>
                    <a:srgbClr val="262626"/>
                  </a:solidFill>
                  <a:latin typeface="Arial" pitchFamily="34" charset="0"/>
                  <a:cs typeface="Arial" pitchFamily="34" charset="0"/>
                </a:rPr>
                <a:t>Hệ</a:t>
              </a:r>
              <a:r>
                <a:rPr lang="en-US" sz="1200" b="1">
                  <a:solidFill>
                    <a:srgbClr val="262626"/>
                  </a:solidFill>
                  <a:latin typeface="Arial" pitchFamily="34" charset="0"/>
                  <a:cs typeface="Arial" pitchFamily="34" charset="0"/>
                </a:rPr>
                <a:t> </a:t>
              </a:r>
              <a:r>
                <a:rPr lang="en-US" sz="1200" b="1" err="1">
                  <a:solidFill>
                    <a:srgbClr val="262626"/>
                  </a:solidFill>
                  <a:latin typeface="Arial" pitchFamily="34" charset="0"/>
                  <a:cs typeface="Arial" pitchFamily="34" charset="0"/>
                </a:rPr>
                <a:t>thống</a:t>
              </a:r>
              <a:r>
                <a:rPr lang="en-US" sz="1200" b="1">
                  <a:solidFill>
                    <a:srgbClr val="262626"/>
                  </a:solidFill>
                  <a:latin typeface="Arial" pitchFamily="34" charset="0"/>
                  <a:cs typeface="Arial" pitchFamily="34" charset="0"/>
                </a:rPr>
                <a:t> </a:t>
              </a:r>
              <a:r>
                <a:rPr lang="en-US" sz="1200" b="1" smtClean="0">
                  <a:solidFill>
                    <a:srgbClr val="262626"/>
                  </a:solidFill>
                  <a:latin typeface="Arial" pitchFamily="34" charset="0"/>
                  <a:cs typeface="Arial" pitchFamily="34" charset="0"/>
                </a:rPr>
                <a:t>hàng đợi QMS</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cxnSp>
          <p:nvCxnSpPr>
            <p:cNvPr id="23" name="Straight Arrow Connector 22"/>
            <p:cNvCxnSpPr>
              <a:stCxn id="11" idx="7"/>
              <a:endCxn id="68" idx="1"/>
            </p:cNvCxnSpPr>
            <p:nvPr/>
          </p:nvCxnSpPr>
          <p:spPr bwMode="auto">
            <a:xfrm rot="5400000" flipH="1" flipV="1">
              <a:off x="5299004" y="1503993"/>
              <a:ext cx="1348488" cy="1312303"/>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bwMode="auto">
            <a:xfrm>
              <a:off x="381000" y="4267200"/>
              <a:ext cx="1828800" cy="685800"/>
            </a:xfrm>
            <a:prstGeom prst="roundRect">
              <a:avLst/>
            </a:prstGeom>
            <a:solidFill>
              <a:schemeClr val="accent3">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a:solidFill>
                  <a:srgbClr val="262626"/>
                </a:solidFill>
                <a:latin typeface="Arial" pitchFamily="34" charset="0"/>
                <a:cs typeface="Arial" pitchFamily="34" charset="0"/>
              </a:endParaRPr>
            </a:p>
            <a:p>
              <a:pPr algn="ctr">
                <a:defRPr/>
              </a:pPr>
              <a:r>
                <a:rPr lang="en-US" sz="1200" b="1" smtClean="0">
                  <a:solidFill>
                    <a:srgbClr val="262626"/>
                  </a:solidFill>
                  <a:latin typeface="Arial" pitchFamily="34" charset="0"/>
                  <a:cs typeface="Arial" pitchFamily="34" charset="0"/>
                </a:rPr>
                <a:t>Quản lý giá dịch vụ, CLS, thuốc</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cxnSp>
          <p:nvCxnSpPr>
            <p:cNvPr id="51" name="Straight Arrow Connector 50"/>
            <p:cNvCxnSpPr>
              <a:stCxn id="11" idx="2"/>
              <a:endCxn id="22" idx="3"/>
            </p:cNvCxnSpPr>
            <p:nvPr/>
          </p:nvCxnSpPr>
          <p:spPr bwMode="auto">
            <a:xfrm rot="10800000">
              <a:off x="2133600" y="3238500"/>
              <a:ext cx="17526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bwMode="auto">
            <a:xfrm>
              <a:off x="6400800" y="5181600"/>
              <a:ext cx="1905000" cy="685800"/>
            </a:xfrm>
            <a:prstGeom prst="roundRect">
              <a:avLst/>
            </a:prstGeom>
            <a:solidFill>
              <a:schemeClr val="accent3">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a:solidFill>
                  <a:srgbClr val="262626"/>
                </a:solidFill>
                <a:latin typeface="Arial" pitchFamily="34" charset="0"/>
                <a:cs typeface="Arial" pitchFamily="34" charset="0"/>
              </a:endParaRPr>
            </a:p>
            <a:p>
              <a:pPr algn="ctr">
                <a:defRPr/>
              </a:pPr>
              <a:r>
                <a:rPr lang="en-US" sz="1200" b="1" err="1">
                  <a:solidFill>
                    <a:srgbClr val="262626"/>
                  </a:solidFill>
                  <a:latin typeface="Arial" pitchFamily="34" charset="0"/>
                  <a:cs typeface="Arial" pitchFamily="34" charset="0"/>
                </a:rPr>
                <a:t>Báo</a:t>
              </a:r>
              <a:r>
                <a:rPr lang="en-US" sz="1200" b="1">
                  <a:solidFill>
                    <a:srgbClr val="262626"/>
                  </a:solidFill>
                  <a:latin typeface="Arial" pitchFamily="34" charset="0"/>
                  <a:cs typeface="Arial" pitchFamily="34" charset="0"/>
                </a:rPr>
                <a:t> </a:t>
              </a:r>
              <a:r>
                <a:rPr lang="en-US" sz="1200" b="1" smtClean="0">
                  <a:solidFill>
                    <a:srgbClr val="262626"/>
                  </a:solidFill>
                  <a:latin typeface="Arial" pitchFamily="34" charset="0"/>
                  <a:cs typeface="Arial" pitchFamily="34" charset="0"/>
                </a:rPr>
                <a:t>cáo thống kê(BHYT+Dịch vụ)</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cxnSp>
          <p:nvCxnSpPr>
            <p:cNvPr id="52" name="Straight Arrow Connector 51"/>
            <p:cNvCxnSpPr>
              <a:endCxn id="50" idx="3"/>
            </p:cNvCxnSpPr>
            <p:nvPr/>
          </p:nvCxnSpPr>
          <p:spPr bwMode="auto">
            <a:xfrm rot="10800000" flipV="1">
              <a:off x="2209800" y="3505202"/>
              <a:ext cx="1752600" cy="110489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bwMode="auto">
            <a:xfrm>
              <a:off x="6629400" y="1143000"/>
              <a:ext cx="1828800" cy="685800"/>
            </a:xfrm>
            <a:prstGeom prst="roundRect">
              <a:avLst/>
            </a:prstGeom>
            <a:solidFill>
              <a:schemeClr val="accent3">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a:solidFill>
                  <a:srgbClr val="262626"/>
                </a:solidFill>
                <a:latin typeface="Arial" pitchFamily="34" charset="0"/>
                <a:cs typeface="Arial" pitchFamily="34" charset="0"/>
              </a:endParaRPr>
            </a:p>
            <a:p>
              <a:pPr algn="ctr">
                <a:defRPr/>
              </a:pPr>
              <a:r>
                <a:rPr lang="en-US" sz="1200" b="1" smtClean="0">
                  <a:solidFill>
                    <a:srgbClr val="262626"/>
                  </a:solidFill>
                  <a:latin typeface="Arial" pitchFamily="34" charset="0"/>
                  <a:cs typeface="Arial" pitchFamily="34" charset="0"/>
                </a:rPr>
                <a:t>Quản lý Khoa phòng chức năng</a:t>
              </a:r>
            </a:p>
            <a:p>
              <a:pPr algn="ctr">
                <a:defRPr/>
              </a:pP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sp>
          <p:nvSpPr>
            <p:cNvPr id="70" name="Rounded Rectangle 69"/>
            <p:cNvSpPr/>
            <p:nvPr/>
          </p:nvSpPr>
          <p:spPr bwMode="auto">
            <a:xfrm>
              <a:off x="7086600" y="2895600"/>
              <a:ext cx="1828800" cy="685800"/>
            </a:xfrm>
            <a:prstGeom prst="roundRect">
              <a:avLst/>
            </a:prstGeom>
            <a:solidFill>
              <a:schemeClr val="accent3">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b="1">
                <a:solidFill>
                  <a:srgbClr val="262626"/>
                </a:solidFill>
                <a:latin typeface="Arial" pitchFamily="34" charset="0"/>
                <a:cs typeface="Arial" pitchFamily="34" charset="0"/>
              </a:endParaRPr>
            </a:p>
            <a:p>
              <a:pPr algn="ctr">
                <a:defRPr/>
              </a:pPr>
              <a:r>
                <a:rPr lang="en-US" sz="1200" b="1" smtClean="0">
                  <a:solidFill>
                    <a:srgbClr val="262626"/>
                  </a:solidFill>
                  <a:latin typeface="Arial" pitchFamily="34" charset="0"/>
                  <a:cs typeface="Arial" pitchFamily="34" charset="0"/>
                </a:rPr>
                <a:t>Quản lý KCB Nội trú</a:t>
              </a:r>
            </a:p>
            <a:p>
              <a:pPr algn="ctr">
                <a:defRPr/>
              </a:pP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cxnSp>
          <p:nvCxnSpPr>
            <p:cNvPr id="72" name="Straight Arrow Connector 71"/>
            <p:cNvCxnSpPr>
              <a:stCxn id="11" idx="6"/>
              <a:endCxn id="70" idx="1"/>
            </p:cNvCxnSpPr>
            <p:nvPr/>
          </p:nvCxnSpPr>
          <p:spPr bwMode="auto">
            <a:xfrm>
              <a:off x="5562600" y="3238500"/>
              <a:ext cx="15240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xfrm>
            <a:off x="457200" y="6356350"/>
            <a:ext cx="7924800" cy="365125"/>
          </a:xfrm>
          <a:noFill/>
        </p:spPr>
        <p:txBody>
          <a:bodyPr/>
          <a:lstStyle/>
          <a:p>
            <a:r>
              <a:rPr lang="en-US" b="1" smtClean="0">
                <a:solidFill>
                  <a:schemeClr val="tx1">
                    <a:lumMod val="85000"/>
                    <a:lumOff val="15000"/>
                  </a:schemeClr>
                </a:solidFill>
                <a:latin typeface="Arial" pitchFamily="34" charset="0"/>
                <a:cs typeface="Arial" pitchFamily="34" charset="0"/>
              </a:rPr>
              <a:t>VMS. LIS</a:t>
            </a:r>
            <a:r>
              <a:rPr lang="en-US" smtClean="0"/>
              <a:t>			                </a:t>
            </a:r>
            <a:fld id="{AE436402-4341-427B-B8AA-BE6290376AFF}" type="slidenum">
              <a:rPr lang="en-US" smtClean="0"/>
              <a:pPr/>
              <a:t>13</a:t>
            </a:fld>
            <a:r>
              <a:rPr lang="en-US" smtClean="0"/>
              <a:t> </a:t>
            </a:r>
          </a:p>
        </p:txBody>
      </p:sp>
      <p:pic>
        <p:nvPicPr>
          <p:cNvPr id="20483" name="Picture 11" descr="9sidedwheel"/>
          <p:cNvPicPr>
            <a:picLocks noChangeAspect="1" noChangeArrowheads="1"/>
          </p:cNvPicPr>
          <p:nvPr/>
        </p:nvPicPr>
        <p:blipFill>
          <a:blip r:embed="rId2"/>
          <a:srcRect/>
          <a:stretch>
            <a:fillRect/>
          </a:stretch>
        </p:blipFill>
        <p:spPr bwMode="auto">
          <a:xfrm>
            <a:off x="3276600" y="1676400"/>
            <a:ext cx="4648200" cy="3352800"/>
          </a:xfrm>
          <a:prstGeom prst="rect">
            <a:avLst/>
          </a:prstGeom>
          <a:noFill/>
          <a:ln w="9525">
            <a:noFill/>
            <a:miter lim="800000"/>
            <a:headEnd/>
            <a:tailEnd/>
          </a:ln>
        </p:spPr>
      </p:pic>
      <p:sp>
        <p:nvSpPr>
          <p:cNvPr id="20484" name="Text Box 12"/>
          <p:cNvSpPr txBox="1">
            <a:spLocks noChangeArrowheads="1"/>
          </p:cNvSpPr>
          <p:nvPr/>
        </p:nvSpPr>
        <p:spPr bwMode="auto">
          <a:xfrm>
            <a:off x="5562600" y="2133600"/>
            <a:ext cx="1066800" cy="261938"/>
          </a:xfrm>
          <a:prstGeom prst="rect">
            <a:avLst/>
          </a:prstGeom>
          <a:noFill/>
          <a:ln w="9525">
            <a:noFill/>
            <a:miter lim="800000"/>
            <a:headEnd/>
            <a:tailEnd/>
          </a:ln>
        </p:spPr>
        <p:txBody>
          <a:bodyPr>
            <a:spAutoFit/>
          </a:bodyPr>
          <a:lstStyle/>
          <a:p>
            <a:pPr eaLnBrk="0" hangingPunct="0">
              <a:lnSpc>
                <a:spcPct val="80000"/>
              </a:lnSpc>
            </a:pPr>
            <a:r>
              <a:rPr lang="en-GB" sz="1400">
                <a:solidFill>
                  <a:schemeClr val="tx2"/>
                </a:solidFill>
                <a:latin typeface="UVnArial" pitchFamily="18" charset="0"/>
              </a:rPr>
              <a:t>Sinh hóa</a:t>
            </a:r>
            <a:endParaRPr lang="en-US" sz="1400">
              <a:solidFill>
                <a:schemeClr val="tx2"/>
              </a:solidFill>
              <a:latin typeface="UVnArial" pitchFamily="18" charset="0"/>
            </a:endParaRPr>
          </a:p>
        </p:txBody>
      </p:sp>
      <p:sp>
        <p:nvSpPr>
          <p:cNvPr id="20485" name="Text Box 13"/>
          <p:cNvSpPr txBox="1">
            <a:spLocks noChangeArrowheads="1"/>
          </p:cNvSpPr>
          <p:nvPr/>
        </p:nvSpPr>
        <p:spPr bwMode="auto">
          <a:xfrm>
            <a:off x="6553200" y="2514600"/>
            <a:ext cx="990600" cy="431800"/>
          </a:xfrm>
          <a:prstGeom prst="rect">
            <a:avLst/>
          </a:prstGeom>
          <a:noFill/>
          <a:ln w="9525">
            <a:noFill/>
            <a:miter lim="800000"/>
            <a:headEnd/>
            <a:tailEnd/>
          </a:ln>
        </p:spPr>
        <p:txBody>
          <a:bodyPr>
            <a:spAutoFit/>
          </a:bodyPr>
          <a:lstStyle/>
          <a:p>
            <a:pPr eaLnBrk="0" hangingPunct="0">
              <a:lnSpc>
                <a:spcPct val="80000"/>
              </a:lnSpc>
            </a:pPr>
            <a:r>
              <a:rPr lang="en-GB" sz="1400">
                <a:solidFill>
                  <a:schemeClr val="tx2"/>
                </a:solidFill>
                <a:latin typeface="UVnArial" pitchFamily="18" charset="0"/>
              </a:rPr>
              <a:t>Huyết học</a:t>
            </a:r>
            <a:endParaRPr lang="en-US" sz="1400">
              <a:solidFill>
                <a:schemeClr val="tx2"/>
              </a:solidFill>
              <a:latin typeface="UVnArial" pitchFamily="18" charset="0"/>
            </a:endParaRPr>
          </a:p>
        </p:txBody>
      </p:sp>
      <p:sp>
        <p:nvSpPr>
          <p:cNvPr id="20486" name="Text Box 14"/>
          <p:cNvSpPr txBox="1">
            <a:spLocks noChangeArrowheads="1"/>
          </p:cNvSpPr>
          <p:nvPr/>
        </p:nvSpPr>
        <p:spPr bwMode="auto">
          <a:xfrm>
            <a:off x="6653213" y="3352800"/>
            <a:ext cx="1042987" cy="261938"/>
          </a:xfrm>
          <a:prstGeom prst="rect">
            <a:avLst/>
          </a:prstGeom>
          <a:noFill/>
          <a:ln w="9525">
            <a:noFill/>
            <a:miter lim="800000"/>
            <a:headEnd/>
            <a:tailEnd/>
          </a:ln>
        </p:spPr>
        <p:txBody>
          <a:bodyPr>
            <a:spAutoFit/>
          </a:bodyPr>
          <a:lstStyle/>
          <a:p>
            <a:pPr eaLnBrk="0" hangingPunct="0">
              <a:lnSpc>
                <a:spcPct val="80000"/>
              </a:lnSpc>
            </a:pPr>
            <a:r>
              <a:rPr lang="en-GB" sz="1400">
                <a:solidFill>
                  <a:schemeClr val="tx2"/>
                </a:solidFill>
                <a:latin typeface="UVnArial" pitchFamily="18" charset="0"/>
              </a:rPr>
              <a:t>Miễn dịch</a:t>
            </a:r>
            <a:endParaRPr lang="en-US" sz="1400">
              <a:solidFill>
                <a:schemeClr val="tx2"/>
              </a:solidFill>
              <a:latin typeface="UVnArial" pitchFamily="18" charset="0"/>
            </a:endParaRPr>
          </a:p>
        </p:txBody>
      </p:sp>
      <p:sp>
        <p:nvSpPr>
          <p:cNvPr id="20487" name="Text Box 15"/>
          <p:cNvSpPr txBox="1">
            <a:spLocks noChangeArrowheads="1"/>
          </p:cNvSpPr>
          <p:nvPr/>
        </p:nvSpPr>
        <p:spPr bwMode="auto">
          <a:xfrm>
            <a:off x="5003800" y="4267200"/>
            <a:ext cx="1092200" cy="431800"/>
          </a:xfrm>
          <a:prstGeom prst="rect">
            <a:avLst/>
          </a:prstGeom>
          <a:noFill/>
          <a:ln w="9525">
            <a:noFill/>
            <a:miter lim="800000"/>
            <a:headEnd/>
            <a:tailEnd/>
          </a:ln>
        </p:spPr>
        <p:txBody>
          <a:bodyPr>
            <a:spAutoFit/>
          </a:bodyPr>
          <a:lstStyle/>
          <a:p>
            <a:pPr eaLnBrk="0" hangingPunct="0">
              <a:lnSpc>
                <a:spcPct val="80000"/>
              </a:lnSpc>
            </a:pPr>
            <a:r>
              <a:rPr lang="en-GB" sz="1400">
                <a:solidFill>
                  <a:schemeClr val="tx2"/>
                </a:solidFill>
                <a:latin typeface="UVnArial" pitchFamily="18" charset="0"/>
              </a:rPr>
              <a:t>Phântích khí</a:t>
            </a:r>
            <a:endParaRPr lang="en-US" sz="1400">
              <a:solidFill>
                <a:schemeClr val="tx2"/>
              </a:solidFill>
              <a:latin typeface="UVnArial" pitchFamily="18" charset="0"/>
            </a:endParaRPr>
          </a:p>
        </p:txBody>
      </p:sp>
      <p:sp>
        <p:nvSpPr>
          <p:cNvPr id="20488" name="Text Box 16"/>
          <p:cNvSpPr txBox="1">
            <a:spLocks noChangeArrowheads="1"/>
          </p:cNvSpPr>
          <p:nvPr/>
        </p:nvSpPr>
        <p:spPr bwMode="auto">
          <a:xfrm>
            <a:off x="4495800" y="2057400"/>
            <a:ext cx="990600" cy="260350"/>
          </a:xfrm>
          <a:prstGeom prst="rect">
            <a:avLst/>
          </a:prstGeom>
          <a:noFill/>
          <a:ln w="9525">
            <a:noFill/>
            <a:miter lim="800000"/>
            <a:headEnd/>
            <a:tailEnd/>
          </a:ln>
        </p:spPr>
        <p:txBody>
          <a:bodyPr>
            <a:spAutoFit/>
          </a:bodyPr>
          <a:lstStyle/>
          <a:p>
            <a:pPr eaLnBrk="0" hangingPunct="0">
              <a:lnSpc>
                <a:spcPct val="80000"/>
              </a:lnSpc>
            </a:pPr>
            <a:r>
              <a:rPr lang="en-GB" sz="1400">
                <a:solidFill>
                  <a:schemeClr val="tx2"/>
                </a:solidFill>
                <a:latin typeface="UVnArial" pitchFamily="18" charset="0"/>
              </a:rPr>
              <a:t>Vi trùng</a:t>
            </a:r>
            <a:endParaRPr lang="en-US" sz="1400">
              <a:solidFill>
                <a:schemeClr val="tx2"/>
              </a:solidFill>
              <a:latin typeface="UVnArial" pitchFamily="18" charset="0"/>
            </a:endParaRPr>
          </a:p>
        </p:txBody>
      </p:sp>
      <p:sp>
        <p:nvSpPr>
          <p:cNvPr id="20489" name="Text Box 17"/>
          <p:cNvSpPr txBox="1">
            <a:spLocks noChangeArrowheads="1"/>
          </p:cNvSpPr>
          <p:nvPr/>
        </p:nvSpPr>
        <p:spPr bwMode="auto">
          <a:xfrm>
            <a:off x="3733800" y="2590800"/>
            <a:ext cx="990600" cy="261938"/>
          </a:xfrm>
          <a:prstGeom prst="rect">
            <a:avLst/>
          </a:prstGeom>
          <a:noFill/>
          <a:ln w="9525" algn="ctr">
            <a:noFill/>
            <a:miter lim="800000"/>
            <a:headEnd/>
            <a:tailEnd/>
          </a:ln>
        </p:spPr>
        <p:txBody>
          <a:bodyPr>
            <a:spAutoFit/>
          </a:bodyPr>
          <a:lstStyle/>
          <a:p>
            <a:pPr eaLnBrk="0" hangingPunct="0">
              <a:lnSpc>
                <a:spcPct val="80000"/>
              </a:lnSpc>
            </a:pPr>
            <a:r>
              <a:rPr lang="en-GB" sz="1400">
                <a:solidFill>
                  <a:schemeClr val="tx2"/>
                </a:solidFill>
                <a:latin typeface="UVnArial" pitchFamily="18" charset="0"/>
              </a:rPr>
              <a:t>Vi rút học</a:t>
            </a:r>
            <a:endParaRPr lang="en-US" sz="1400">
              <a:solidFill>
                <a:schemeClr val="tx2"/>
              </a:solidFill>
              <a:latin typeface="UVnArial" pitchFamily="18" charset="0"/>
            </a:endParaRPr>
          </a:p>
        </p:txBody>
      </p:sp>
      <p:sp>
        <p:nvSpPr>
          <p:cNvPr id="20490" name="Text Box 18"/>
          <p:cNvSpPr txBox="1">
            <a:spLocks noChangeArrowheads="1"/>
          </p:cNvSpPr>
          <p:nvPr/>
        </p:nvSpPr>
        <p:spPr bwMode="auto">
          <a:xfrm>
            <a:off x="3429000" y="3276600"/>
            <a:ext cx="1219200" cy="431800"/>
          </a:xfrm>
          <a:prstGeom prst="rect">
            <a:avLst/>
          </a:prstGeom>
          <a:noFill/>
          <a:ln w="9525" algn="ctr">
            <a:noFill/>
            <a:miter lim="800000"/>
            <a:headEnd/>
            <a:tailEnd/>
          </a:ln>
        </p:spPr>
        <p:txBody>
          <a:bodyPr>
            <a:spAutoFit/>
          </a:bodyPr>
          <a:lstStyle/>
          <a:p>
            <a:pPr eaLnBrk="0" hangingPunct="0">
              <a:lnSpc>
                <a:spcPct val="80000"/>
              </a:lnSpc>
            </a:pPr>
            <a:r>
              <a:rPr lang="en-GB" sz="1400">
                <a:solidFill>
                  <a:schemeClr val="tx2"/>
                </a:solidFill>
                <a:latin typeface="UVnArial" pitchFamily="18" charset="0"/>
              </a:rPr>
              <a:t>Công nghệ sinh học</a:t>
            </a:r>
            <a:endParaRPr lang="en-US" sz="1400">
              <a:solidFill>
                <a:schemeClr val="tx2"/>
              </a:solidFill>
              <a:latin typeface="UVnArial" pitchFamily="18" charset="0"/>
            </a:endParaRPr>
          </a:p>
        </p:txBody>
      </p:sp>
      <p:sp>
        <p:nvSpPr>
          <p:cNvPr id="20491" name="Text Box 19"/>
          <p:cNvSpPr txBox="1">
            <a:spLocks noChangeArrowheads="1"/>
          </p:cNvSpPr>
          <p:nvPr/>
        </p:nvSpPr>
        <p:spPr bwMode="auto">
          <a:xfrm>
            <a:off x="3962400" y="4038600"/>
            <a:ext cx="990600" cy="261938"/>
          </a:xfrm>
          <a:prstGeom prst="rect">
            <a:avLst/>
          </a:prstGeom>
          <a:noFill/>
          <a:ln w="9525">
            <a:noFill/>
            <a:miter lim="800000"/>
            <a:headEnd/>
            <a:tailEnd/>
          </a:ln>
        </p:spPr>
        <p:txBody>
          <a:bodyPr>
            <a:spAutoFit/>
          </a:bodyPr>
          <a:lstStyle/>
          <a:p>
            <a:pPr eaLnBrk="0" hangingPunct="0">
              <a:lnSpc>
                <a:spcPct val="80000"/>
              </a:lnSpc>
            </a:pPr>
            <a:r>
              <a:rPr lang="en-GB" sz="1400">
                <a:solidFill>
                  <a:schemeClr val="tx2"/>
                </a:solidFill>
                <a:latin typeface="UVnArial" pitchFamily="18" charset="0"/>
              </a:rPr>
              <a:t>Nước tiểu</a:t>
            </a:r>
            <a:endParaRPr lang="en-US" sz="1400">
              <a:solidFill>
                <a:schemeClr val="tx2"/>
              </a:solidFill>
              <a:latin typeface="UVnArial" pitchFamily="18" charset="0"/>
            </a:endParaRPr>
          </a:p>
        </p:txBody>
      </p:sp>
      <p:sp>
        <p:nvSpPr>
          <p:cNvPr id="20492" name="Text Box 20"/>
          <p:cNvSpPr txBox="1">
            <a:spLocks noChangeArrowheads="1"/>
          </p:cNvSpPr>
          <p:nvPr/>
        </p:nvSpPr>
        <p:spPr bwMode="auto">
          <a:xfrm>
            <a:off x="6096000" y="4038600"/>
            <a:ext cx="914400" cy="261938"/>
          </a:xfrm>
          <a:prstGeom prst="rect">
            <a:avLst/>
          </a:prstGeom>
          <a:noFill/>
          <a:ln w="9525">
            <a:noFill/>
            <a:miter lim="800000"/>
            <a:headEnd/>
            <a:tailEnd/>
          </a:ln>
        </p:spPr>
        <p:txBody>
          <a:bodyPr>
            <a:spAutoFit/>
          </a:bodyPr>
          <a:lstStyle/>
          <a:p>
            <a:pPr eaLnBrk="0" hangingPunct="0">
              <a:lnSpc>
                <a:spcPct val="80000"/>
              </a:lnSpc>
            </a:pPr>
            <a:r>
              <a:rPr lang="en-GB" sz="1400">
                <a:solidFill>
                  <a:schemeClr val="tx2"/>
                </a:solidFill>
                <a:latin typeface="UVnArial" pitchFamily="18" charset="0"/>
              </a:rPr>
              <a:t>Điện giải</a:t>
            </a:r>
            <a:endParaRPr lang="en-US" sz="1400">
              <a:solidFill>
                <a:schemeClr val="tx2"/>
              </a:solidFill>
              <a:latin typeface="UVnArial" pitchFamily="18" charset="0"/>
            </a:endParaRPr>
          </a:p>
        </p:txBody>
      </p:sp>
      <p:pic>
        <p:nvPicPr>
          <p:cNvPr id="20493" name="Picture 21" descr="centaur"/>
          <p:cNvPicPr>
            <a:picLocks noChangeAspect="1" noChangeArrowheads="1"/>
          </p:cNvPicPr>
          <p:nvPr/>
        </p:nvPicPr>
        <p:blipFill>
          <a:blip r:embed="rId3"/>
          <a:srcRect/>
          <a:stretch>
            <a:fillRect/>
          </a:stretch>
        </p:blipFill>
        <p:spPr bwMode="auto">
          <a:xfrm>
            <a:off x="7772400" y="3429000"/>
            <a:ext cx="1143000" cy="990600"/>
          </a:xfrm>
          <a:prstGeom prst="rect">
            <a:avLst/>
          </a:prstGeom>
          <a:noFill/>
          <a:ln w="9525">
            <a:noFill/>
            <a:miter lim="800000"/>
            <a:headEnd/>
            <a:tailEnd/>
          </a:ln>
        </p:spPr>
      </p:pic>
      <p:sp>
        <p:nvSpPr>
          <p:cNvPr id="20494" name="Rectangle 22"/>
          <p:cNvSpPr>
            <a:spLocks noGrp="1" noChangeArrowheads="1"/>
          </p:cNvSpPr>
          <p:nvPr>
            <p:ph type="title"/>
          </p:nvPr>
        </p:nvSpPr>
        <p:spPr>
          <a:xfrm>
            <a:off x="4800600" y="2971800"/>
            <a:ext cx="1676400" cy="628650"/>
          </a:xfrm>
          <a:noFill/>
        </p:spPr>
        <p:txBody>
          <a:bodyPr/>
          <a:lstStyle/>
          <a:p>
            <a:pPr algn="ctr" eaLnBrk="1" hangingPunct="1"/>
            <a:r>
              <a:rPr lang="en-US" sz="1600" b="1" smtClean="0">
                <a:solidFill>
                  <a:srgbClr val="FF3300"/>
                </a:solidFill>
              </a:rPr>
              <a:t>VMS.LIS</a:t>
            </a:r>
          </a:p>
        </p:txBody>
      </p:sp>
      <p:pic>
        <p:nvPicPr>
          <p:cNvPr id="20495" name="Picture 23"/>
          <p:cNvPicPr>
            <a:picLocks noChangeAspect="1" noChangeArrowheads="1"/>
          </p:cNvPicPr>
          <p:nvPr/>
        </p:nvPicPr>
        <p:blipFill>
          <a:blip r:embed="rId4"/>
          <a:srcRect l="1878" t="6320" r="972"/>
          <a:stretch>
            <a:fillRect/>
          </a:stretch>
        </p:blipFill>
        <p:spPr bwMode="auto">
          <a:xfrm>
            <a:off x="6324600" y="1295400"/>
            <a:ext cx="1143000" cy="838200"/>
          </a:xfrm>
          <a:prstGeom prst="rect">
            <a:avLst/>
          </a:prstGeom>
          <a:noFill/>
          <a:ln w="9525">
            <a:noFill/>
            <a:miter lim="800000"/>
            <a:headEnd/>
            <a:tailEnd/>
          </a:ln>
        </p:spPr>
      </p:pic>
      <p:pic>
        <p:nvPicPr>
          <p:cNvPr id="20496" name="Picture 24"/>
          <p:cNvPicPr>
            <a:picLocks noChangeAspect="1" noChangeArrowheads="1"/>
          </p:cNvPicPr>
          <p:nvPr/>
        </p:nvPicPr>
        <p:blipFill>
          <a:blip r:embed="rId5"/>
          <a:srcRect/>
          <a:stretch>
            <a:fillRect/>
          </a:stretch>
        </p:blipFill>
        <p:spPr bwMode="auto">
          <a:xfrm>
            <a:off x="7588250" y="1481138"/>
            <a:ext cx="793750" cy="271462"/>
          </a:xfrm>
          <a:prstGeom prst="rect">
            <a:avLst/>
          </a:prstGeom>
          <a:noFill/>
          <a:ln w="9525">
            <a:noFill/>
            <a:miter lim="800000"/>
            <a:headEnd/>
            <a:tailEnd/>
          </a:ln>
        </p:spPr>
      </p:pic>
      <p:pic>
        <p:nvPicPr>
          <p:cNvPr id="20497" name="Picture 25" descr="h_rap12"/>
          <p:cNvPicPr>
            <a:picLocks noChangeAspect="1" noChangeArrowheads="1"/>
          </p:cNvPicPr>
          <p:nvPr/>
        </p:nvPicPr>
        <p:blipFill>
          <a:blip r:embed="rId6"/>
          <a:srcRect/>
          <a:stretch>
            <a:fillRect/>
          </a:stretch>
        </p:blipFill>
        <p:spPr bwMode="auto">
          <a:xfrm>
            <a:off x="4953000" y="4876800"/>
            <a:ext cx="1397000" cy="609600"/>
          </a:xfrm>
          <a:prstGeom prst="rect">
            <a:avLst/>
          </a:prstGeom>
          <a:noFill/>
          <a:ln w="9525">
            <a:noFill/>
            <a:miter lim="800000"/>
            <a:headEnd/>
            <a:tailEnd/>
          </a:ln>
        </p:spPr>
      </p:pic>
      <p:pic>
        <p:nvPicPr>
          <p:cNvPr id="20498" name="Picture 26" descr="D:\Profile\Scan\rapidchem.jpg"/>
          <p:cNvPicPr>
            <a:picLocks noChangeAspect="1" noChangeArrowheads="1"/>
          </p:cNvPicPr>
          <p:nvPr/>
        </p:nvPicPr>
        <p:blipFill>
          <a:blip r:embed="rId7" r:link="rId8"/>
          <a:srcRect/>
          <a:stretch>
            <a:fillRect/>
          </a:stretch>
        </p:blipFill>
        <p:spPr bwMode="auto">
          <a:xfrm>
            <a:off x="6934200" y="4495800"/>
            <a:ext cx="1143000" cy="838200"/>
          </a:xfrm>
          <a:prstGeom prst="rect">
            <a:avLst/>
          </a:prstGeom>
          <a:noFill/>
          <a:ln w="9525">
            <a:noFill/>
            <a:miter lim="800000"/>
            <a:headEnd/>
            <a:tailEnd/>
          </a:ln>
        </p:spPr>
      </p:pic>
      <p:pic>
        <p:nvPicPr>
          <p:cNvPr id="20499" name="Picture 27" descr="Urine"/>
          <p:cNvPicPr>
            <a:picLocks noChangeAspect="1" noChangeArrowheads="1"/>
          </p:cNvPicPr>
          <p:nvPr/>
        </p:nvPicPr>
        <p:blipFill>
          <a:blip r:embed="rId9"/>
          <a:srcRect/>
          <a:stretch>
            <a:fillRect/>
          </a:stretch>
        </p:blipFill>
        <p:spPr bwMode="auto">
          <a:xfrm>
            <a:off x="3276600" y="4648200"/>
            <a:ext cx="1384300" cy="609600"/>
          </a:xfrm>
          <a:prstGeom prst="rect">
            <a:avLst/>
          </a:prstGeom>
          <a:noFill/>
          <a:ln w="9525">
            <a:noFill/>
            <a:miter lim="800000"/>
            <a:headEnd/>
            <a:tailEnd/>
          </a:ln>
        </p:spPr>
      </p:pic>
      <p:pic>
        <p:nvPicPr>
          <p:cNvPr id="20500" name="Picture 28" descr="Versant System 340 bDNA"/>
          <p:cNvPicPr>
            <a:picLocks noChangeAspect="1" noChangeArrowheads="1"/>
          </p:cNvPicPr>
          <p:nvPr/>
        </p:nvPicPr>
        <p:blipFill>
          <a:blip r:embed="rId10"/>
          <a:srcRect/>
          <a:stretch>
            <a:fillRect/>
          </a:stretch>
        </p:blipFill>
        <p:spPr bwMode="auto">
          <a:xfrm>
            <a:off x="2514600" y="1600200"/>
            <a:ext cx="1143000" cy="1100138"/>
          </a:xfrm>
          <a:prstGeom prst="rect">
            <a:avLst/>
          </a:prstGeom>
          <a:noFill/>
          <a:ln w="9525">
            <a:noFill/>
            <a:miter lim="800000"/>
            <a:headEnd/>
            <a:tailEnd/>
          </a:ln>
        </p:spPr>
      </p:pic>
      <p:pic>
        <p:nvPicPr>
          <p:cNvPr id="20501" name="Picture 29" descr="OPENGENE"/>
          <p:cNvPicPr>
            <a:picLocks noChangeAspect="1" noChangeArrowheads="1"/>
          </p:cNvPicPr>
          <p:nvPr/>
        </p:nvPicPr>
        <p:blipFill>
          <a:blip r:embed="rId11"/>
          <a:srcRect/>
          <a:stretch>
            <a:fillRect/>
          </a:stretch>
        </p:blipFill>
        <p:spPr bwMode="auto">
          <a:xfrm>
            <a:off x="2438400" y="3505200"/>
            <a:ext cx="1066800" cy="920750"/>
          </a:xfrm>
          <a:prstGeom prst="rect">
            <a:avLst/>
          </a:prstGeom>
          <a:noFill/>
          <a:ln w="9525">
            <a:noFill/>
            <a:miter lim="800000"/>
            <a:headEnd/>
            <a:tailEnd/>
          </a:ln>
        </p:spPr>
      </p:pic>
      <p:sp>
        <p:nvSpPr>
          <p:cNvPr id="9240" name="Rectangle 30"/>
          <p:cNvSpPr>
            <a:spLocks noChangeArrowheads="1"/>
          </p:cNvSpPr>
          <p:nvPr/>
        </p:nvSpPr>
        <p:spPr bwMode="auto">
          <a:xfrm>
            <a:off x="228600" y="0"/>
            <a:ext cx="8686800" cy="685800"/>
          </a:xfrm>
          <a:prstGeom prst="rect">
            <a:avLst/>
          </a:prstGeom>
          <a:noFill/>
          <a:ln w="9525">
            <a:noFill/>
            <a:miter lim="800000"/>
            <a:headEnd/>
            <a:tailEnd/>
          </a:ln>
        </p:spPr>
        <p:txBody>
          <a:bodyPr anchor="ctr"/>
          <a:lstStyle/>
          <a:p>
            <a:pPr algn="ctr">
              <a:lnSpc>
                <a:spcPct val="100000"/>
              </a:lnSpc>
              <a:spcBef>
                <a:spcPct val="0"/>
              </a:spcBef>
              <a:defRPr/>
            </a:pPr>
            <a:r>
              <a:rPr lang="en-US" sz="3600" b="1">
                <a:latin typeface="Arial" pitchFamily="34" charset="0"/>
                <a:cs typeface="Arial" pitchFamily="34" charset="0"/>
              </a:rPr>
              <a:t> </a:t>
            </a:r>
            <a:r>
              <a:rPr lang="en-US" sz="2400" b="1" smtClean="0">
                <a:latin typeface="Arial" pitchFamily="34" charset="0"/>
                <a:cs typeface="Arial" pitchFamily="34" charset="0"/>
              </a:rPr>
              <a:t>III.QUẢN LÝ KHOA PHÒNG XÉT NGHIỆM</a:t>
            </a:r>
            <a:endParaRPr lang="en-US" sz="2400" b="1">
              <a:latin typeface="Arial" pitchFamily="34" charset="0"/>
              <a:cs typeface="Arial" pitchFamily="34" charset="0"/>
            </a:endParaRPr>
          </a:p>
        </p:txBody>
      </p:sp>
      <p:pic>
        <p:nvPicPr>
          <p:cNvPr id="20503" name="Picture 31" descr="h_60"/>
          <p:cNvPicPr>
            <a:picLocks noChangeAspect="1" noChangeArrowheads="1"/>
          </p:cNvPicPr>
          <p:nvPr/>
        </p:nvPicPr>
        <p:blipFill>
          <a:blip r:embed="rId12"/>
          <a:srcRect/>
          <a:stretch>
            <a:fillRect/>
          </a:stretch>
        </p:blipFill>
        <p:spPr bwMode="auto">
          <a:xfrm>
            <a:off x="7696200" y="2133600"/>
            <a:ext cx="914400" cy="533400"/>
          </a:xfrm>
          <a:prstGeom prst="rect">
            <a:avLst/>
          </a:prstGeom>
          <a:noFill/>
          <a:ln w="9525">
            <a:noFill/>
            <a:miter lim="800000"/>
            <a:headEnd/>
            <a:tailEnd/>
          </a:ln>
        </p:spPr>
      </p:pic>
      <p:pic>
        <p:nvPicPr>
          <p:cNvPr id="20504" name="Picture 32" descr="bayerimmuno"/>
          <p:cNvPicPr>
            <a:picLocks noChangeAspect="1" noChangeArrowheads="1"/>
          </p:cNvPicPr>
          <p:nvPr/>
        </p:nvPicPr>
        <p:blipFill>
          <a:blip r:embed="rId13"/>
          <a:srcRect/>
          <a:stretch>
            <a:fillRect/>
          </a:stretch>
        </p:blipFill>
        <p:spPr bwMode="auto">
          <a:xfrm>
            <a:off x="3886200" y="1371600"/>
            <a:ext cx="990600" cy="566738"/>
          </a:xfrm>
          <a:prstGeom prst="rect">
            <a:avLst/>
          </a:prstGeom>
          <a:noFill/>
          <a:ln w="9525">
            <a:noFill/>
            <a:miter lim="800000"/>
            <a:headEnd/>
            <a:tailEnd/>
          </a:ln>
        </p:spPr>
      </p:pic>
      <p:pic>
        <p:nvPicPr>
          <p:cNvPr id="20505" name="Picture 33" descr="j0195384"/>
          <p:cNvPicPr>
            <a:picLocks noChangeAspect="1" noChangeArrowheads="1"/>
          </p:cNvPicPr>
          <p:nvPr/>
        </p:nvPicPr>
        <p:blipFill>
          <a:blip r:embed="rId14"/>
          <a:srcRect/>
          <a:stretch>
            <a:fillRect/>
          </a:stretch>
        </p:blipFill>
        <p:spPr bwMode="auto">
          <a:xfrm>
            <a:off x="228600" y="2057400"/>
            <a:ext cx="1371600" cy="1524000"/>
          </a:xfrm>
          <a:prstGeom prst="rect">
            <a:avLst/>
          </a:prstGeom>
          <a:noFill/>
          <a:ln w="9525">
            <a:noFill/>
            <a:miter lim="800000"/>
            <a:headEnd/>
            <a:tailEnd/>
          </a:ln>
        </p:spPr>
      </p:pic>
      <p:sp>
        <p:nvSpPr>
          <p:cNvPr id="20506" name="Text Box 34"/>
          <p:cNvSpPr txBox="1">
            <a:spLocks noChangeArrowheads="1"/>
          </p:cNvSpPr>
          <p:nvPr/>
        </p:nvSpPr>
        <p:spPr bwMode="auto">
          <a:xfrm>
            <a:off x="152400" y="5338763"/>
            <a:ext cx="1433513" cy="466725"/>
          </a:xfrm>
          <a:prstGeom prst="rect">
            <a:avLst/>
          </a:prstGeom>
          <a:solidFill>
            <a:schemeClr val="accent1"/>
          </a:solidFill>
          <a:ln w="9525">
            <a:solidFill>
              <a:srgbClr val="339966"/>
            </a:solidFill>
            <a:miter lim="800000"/>
            <a:headEnd/>
            <a:tailEnd/>
          </a:ln>
        </p:spPr>
        <p:txBody>
          <a:bodyPr>
            <a:spAutoFit/>
          </a:bodyPr>
          <a:lstStyle/>
          <a:p>
            <a:pPr>
              <a:lnSpc>
                <a:spcPct val="100000"/>
              </a:lnSpc>
            </a:pPr>
            <a:r>
              <a:rPr lang="en-US" b="0">
                <a:solidFill>
                  <a:schemeClr val="tx1"/>
                </a:solidFill>
                <a:latin typeface="UVnArial" pitchFamily="18" charset="0"/>
              </a:rPr>
              <a:t>CIS/HIS</a:t>
            </a:r>
          </a:p>
        </p:txBody>
      </p:sp>
      <p:sp>
        <p:nvSpPr>
          <p:cNvPr id="20507" name="AutoShape 37"/>
          <p:cNvSpPr>
            <a:spLocks noChangeArrowheads="1"/>
          </p:cNvSpPr>
          <p:nvPr/>
        </p:nvSpPr>
        <p:spPr bwMode="auto">
          <a:xfrm>
            <a:off x="1981200" y="1371600"/>
            <a:ext cx="228600" cy="4419600"/>
          </a:xfrm>
          <a:prstGeom prst="upDownArrow">
            <a:avLst>
              <a:gd name="adj1" fmla="val 61111"/>
              <a:gd name="adj2" fmla="val 0"/>
            </a:avLst>
          </a:prstGeom>
          <a:solidFill>
            <a:schemeClr val="accent1"/>
          </a:solidFill>
          <a:ln w="9525">
            <a:solidFill>
              <a:schemeClr val="tx1"/>
            </a:solidFill>
            <a:miter lim="800000"/>
            <a:headEnd/>
            <a:tailEnd/>
          </a:ln>
        </p:spPr>
        <p:txBody>
          <a:bodyPr wrap="none" anchor="ctr"/>
          <a:lstStyle/>
          <a:p>
            <a:endParaRPr lang="en-US"/>
          </a:p>
        </p:txBody>
      </p:sp>
      <p:sp>
        <p:nvSpPr>
          <p:cNvPr id="20508" name="AutoShape 38"/>
          <p:cNvSpPr>
            <a:spLocks noChangeArrowheads="1"/>
          </p:cNvSpPr>
          <p:nvPr/>
        </p:nvSpPr>
        <p:spPr bwMode="auto">
          <a:xfrm>
            <a:off x="1752600" y="2971800"/>
            <a:ext cx="685800" cy="152400"/>
          </a:xfrm>
          <a:prstGeom prst="leftRightArrow">
            <a:avLst>
              <a:gd name="adj1" fmla="val 50000"/>
              <a:gd name="adj2" fmla="val 9000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533400" y="381000"/>
            <a:ext cx="8001000" cy="457200"/>
          </a:xfrm>
        </p:spPr>
        <p:txBody>
          <a:bodyPr>
            <a:noAutofit/>
          </a:bodyPr>
          <a:lstStyle/>
          <a:p>
            <a:pPr eaLnBrk="1" hangingPunct="1">
              <a:lnSpc>
                <a:spcPct val="130000"/>
              </a:lnSpc>
              <a:defRPr/>
            </a:pPr>
            <a:r>
              <a:rPr lang="en-US" sz="2200" b="1" smtClean="0">
                <a:solidFill>
                  <a:schemeClr val="tx1">
                    <a:lumMod val="85000"/>
                    <a:lumOff val="15000"/>
                  </a:schemeClr>
                </a:solidFill>
                <a:cs typeface="Arial" pitchFamily="34" charset="0"/>
              </a:rPr>
              <a:t>MÔ HÌNH TÍCH HỢP HỆ THỐNG HIS - LIS</a:t>
            </a:r>
            <a:br>
              <a:rPr lang="en-US" sz="2200" b="1" smtClean="0">
                <a:solidFill>
                  <a:schemeClr val="tx1">
                    <a:lumMod val="85000"/>
                    <a:lumOff val="15000"/>
                  </a:schemeClr>
                </a:solidFill>
                <a:cs typeface="Arial" pitchFamily="34" charset="0"/>
              </a:rPr>
            </a:br>
            <a:endParaRPr lang="en-US" sz="2200" b="1" smtClean="0">
              <a:solidFill>
                <a:schemeClr val="tx1">
                  <a:lumMod val="85000"/>
                  <a:lumOff val="15000"/>
                </a:schemeClr>
              </a:solidFill>
              <a:cs typeface="Arial" pitchFamily="34" charset="0"/>
            </a:endParaRPr>
          </a:p>
        </p:txBody>
      </p:sp>
      <p:sp>
        <p:nvSpPr>
          <p:cNvPr id="2056" name="Footer Placeholder 3"/>
          <p:cNvSpPr>
            <a:spLocks noGrp="1"/>
          </p:cNvSpPr>
          <p:nvPr>
            <p:ph type="ftr" sz="quarter" idx="10"/>
          </p:nvPr>
        </p:nvSpPr>
        <p:spPr>
          <a:xfrm>
            <a:off x="228600" y="6461125"/>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VMS. LIS</a:t>
            </a:r>
            <a:r>
              <a:rPr lang="en-US" smtClean="0">
                <a:cs typeface="Arial" pitchFamily="34" charset="0"/>
              </a:rPr>
              <a:t>						                </a:t>
            </a:r>
            <a:fld id="{498EBB1B-3AA8-444E-9A61-C3E47EB3AD24}" type="slidenum">
              <a:rPr lang="en-US" smtClean="0">
                <a:cs typeface="Arial" pitchFamily="34" charset="0"/>
              </a:rPr>
              <a:pPr/>
              <a:t>14</a:t>
            </a:fld>
            <a:r>
              <a:rPr lang="en-US" smtClean="0">
                <a:cs typeface="Arial" pitchFamily="34" charset="0"/>
              </a:rPr>
              <a:t> </a:t>
            </a:r>
          </a:p>
        </p:txBody>
      </p:sp>
      <p:sp>
        <p:nvSpPr>
          <p:cNvPr id="50" name="Rounded Rectangle 49"/>
          <p:cNvSpPr/>
          <p:nvPr/>
        </p:nvSpPr>
        <p:spPr bwMode="auto">
          <a:xfrm>
            <a:off x="6781800" y="1371600"/>
            <a:ext cx="15240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a:bodyPr>
          <a:lstStyle/>
          <a:p>
            <a:pPr>
              <a:defRPr/>
            </a:pPr>
            <a:endParaRPr lang="en-US" sz="1200">
              <a:solidFill>
                <a:srgbClr val="262626"/>
              </a:solidFill>
              <a:cs typeface="Arial" pitchFamily="34" charset="0"/>
            </a:endParaRPr>
          </a:p>
          <a:p>
            <a:pPr>
              <a:defRPr/>
            </a:pPr>
            <a:r>
              <a:rPr lang="en-US" sz="1200">
                <a:solidFill>
                  <a:srgbClr val="262626"/>
                </a:solidFill>
                <a:cs typeface="Arial" pitchFamily="34" charset="0"/>
              </a:rPr>
              <a:t>Hệ thống LIS</a:t>
            </a:r>
          </a:p>
          <a:p>
            <a:pPr>
              <a:defRPr/>
            </a:pPr>
            <a:endParaRPr lang="en-US" sz="1200">
              <a:solidFill>
                <a:srgbClr val="262626"/>
              </a:solidFill>
              <a:cs typeface="Arial" pitchFamily="34" charset="0"/>
            </a:endParaRPr>
          </a:p>
        </p:txBody>
      </p:sp>
      <p:sp>
        <p:nvSpPr>
          <p:cNvPr id="51" name="Rounded Rectangle 50"/>
          <p:cNvSpPr/>
          <p:nvPr/>
        </p:nvSpPr>
        <p:spPr bwMode="auto">
          <a:xfrm>
            <a:off x="2819400" y="1371600"/>
            <a:ext cx="25146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a:solidFill>
                <a:srgbClr val="262626"/>
              </a:solidFill>
              <a:cs typeface="Arial" pitchFamily="34" charset="0"/>
            </a:endParaRPr>
          </a:p>
          <a:p>
            <a:pPr>
              <a:defRPr/>
            </a:pPr>
            <a:r>
              <a:rPr lang="en-US" sz="1200">
                <a:solidFill>
                  <a:srgbClr val="262626"/>
                </a:solidFill>
                <a:cs typeface="Arial" pitchFamily="34" charset="0"/>
              </a:rPr>
              <a:t>Module kết nối</a:t>
            </a:r>
          </a:p>
          <a:p>
            <a:pPr>
              <a:defRPr/>
            </a:pPr>
            <a:r>
              <a:rPr lang="en-US" sz="1200">
                <a:solidFill>
                  <a:srgbClr val="262626"/>
                </a:solidFill>
                <a:cs typeface="Arial" pitchFamily="34" charset="0"/>
              </a:rPr>
              <a:t> LIS-HIS</a:t>
            </a:r>
          </a:p>
          <a:p>
            <a:pPr>
              <a:defRPr/>
            </a:pPr>
            <a:r>
              <a:rPr lang="en-US" sz="1200">
                <a:solidFill>
                  <a:srgbClr val="262626"/>
                </a:solidFill>
                <a:cs typeface="Arial" pitchFamily="34" charset="0"/>
              </a:rPr>
              <a:t>(HL7, XML, Webservices…)</a:t>
            </a:r>
          </a:p>
          <a:p>
            <a:pPr>
              <a:defRPr/>
            </a:pPr>
            <a:endParaRPr lang="en-US" sz="1200">
              <a:solidFill>
                <a:srgbClr val="262626"/>
              </a:solidFill>
              <a:cs typeface="Arial" pitchFamily="34" charset="0"/>
            </a:endParaRPr>
          </a:p>
        </p:txBody>
      </p:sp>
      <p:cxnSp>
        <p:nvCxnSpPr>
          <p:cNvPr id="53" name="Straight Arrow Connector 52"/>
          <p:cNvCxnSpPr>
            <a:stCxn id="51" idx="3"/>
            <a:endCxn id="50" idx="1"/>
          </p:cNvCxnSpPr>
          <p:nvPr/>
        </p:nvCxnSpPr>
        <p:spPr bwMode="auto">
          <a:xfrm>
            <a:off x="5334000" y="1905000"/>
            <a:ext cx="14478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bwMode="auto">
          <a:xfrm>
            <a:off x="457200" y="1371600"/>
            <a:ext cx="11430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endParaRPr lang="en-US" sz="1200">
              <a:solidFill>
                <a:srgbClr val="262626"/>
              </a:solidFill>
              <a:cs typeface="Arial" pitchFamily="34" charset="0"/>
            </a:endParaRPr>
          </a:p>
          <a:p>
            <a:pPr>
              <a:defRPr/>
            </a:pPr>
            <a:r>
              <a:rPr lang="en-US" sz="1200">
                <a:solidFill>
                  <a:srgbClr val="262626"/>
                </a:solidFill>
                <a:cs typeface="Arial" pitchFamily="34" charset="0"/>
              </a:rPr>
              <a:t>Hệ thống CIS/HIS</a:t>
            </a:r>
          </a:p>
          <a:p>
            <a:pPr>
              <a:defRPr/>
            </a:pPr>
            <a:endParaRPr lang="en-US" sz="1200">
              <a:solidFill>
                <a:srgbClr val="262626"/>
              </a:solidFill>
              <a:cs typeface="Arial" pitchFamily="34" charset="0"/>
            </a:endParaRPr>
          </a:p>
        </p:txBody>
      </p:sp>
      <p:sp>
        <p:nvSpPr>
          <p:cNvPr id="78" name="TextBox 77"/>
          <p:cNvSpPr txBox="1"/>
          <p:nvPr/>
        </p:nvSpPr>
        <p:spPr bwMode="auto">
          <a:xfrm>
            <a:off x="1752600" y="1700212"/>
            <a:ext cx="1143000" cy="738188"/>
          </a:xfrm>
          <a:prstGeom prst="rect">
            <a:avLst/>
          </a:prstGeom>
          <a:noFill/>
          <a:ln>
            <a:noFill/>
          </a:ln>
        </p:spPr>
        <p:txBody>
          <a:bodyPr>
            <a:spAutoFit/>
          </a:bodyPr>
          <a:lstStyle/>
          <a:p>
            <a:pPr>
              <a:defRPr/>
            </a:pPr>
            <a:r>
              <a:rPr lang="en-US" sz="1200">
                <a:solidFill>
                  <a:schemeClr val="tx1">
                    <a:lumMod val="85000"/>
                    <a:lumOff val="15000"/>
                  </a:schemeClr>
                </a:solidFill>
                <a:cs typeface="Arial" pitchFamily="34" charset="0"/>
              </a:rPr>
              <a:t>Lấy chỉ định</a:t>
            </a:r>
          </a:p>
          <a:p>
            <a:pPr>
              <a:defRPr/>
            </a:pPr>
            <a:r>
              <a:rPr lang="en-US" sz="1200">
                <a:solidFill>
                  <a:schemeClr val="tx1">
                    <a:lumMod val="85000"/>
                    <a:lumOff val="15000"/>
                  </a:schemeClr>
                </a:solidFill>
                <a:cs typeface="Arial" pitchFamily="34" charset="0"/>
              </a:rPr>
              <a:t>Trả kết quả</a:t>
            </a:r>
          </a:p>
        </p:txBody>
      </p:sp>
      <p:cxnSp>
        <p:nvCxnSpPr>
          <p:cNvPr id="79" name="Straight Arrow Connector 78"/>
          <p:cNvCxnSpPr>
            <a:stCxn id="77" idx="3"/>
            <a:endCxn id="51" idx="1"/>
          </p:cNvCxnSpPr>
          <p:nvPr/>
        </p:nvCxnSpPr>
        <p:spPr bwMode="auto">
          <a:xfrm>
            <a:off x="1600200" y="1905000"/>
            <a:ext cx="12192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25"/>
          <p:cNvCxnSpPr>
            <a:stCxn id="50" idx="3"/>
            <a:endCxn id="57" idx="6"/>
          </p:cNvCxnSpPr>
          <p:nvPr/>
        </p:nvCxnSpPr>
        <p:spPr bwMode="auto">
          <a:xfrm flipH="1">
            <a:off x="5715000" y="1905000"/>
            <a:ext cx="2590800" cy="3009900"/>
          </a:xfrm>
          <a:prstGeom prst="bentConnector3">
            <a:avLst>
              <a:gd name="adj1" fmla="val -8824"/>
            </a:avLst>
          </a:prstGeom>
          <a:ln>
            <a:solidFill>
              <a:srgbClr val="0070C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bwMode="auto">
          <a:xfrm rot="10800000">
            <a:off x="1600200" y="2057400"/>
            <a:ext cx="12192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bwMode="auto">
          <a:xfrm rot="10800000">
            <a:off x="5334000" y="2057400"/>
            <a:ext cx="14478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bwMode="auto">
          <a:xfrm>
            <a:off x="5334000" y="1676400"/>
            <a:ext cx="1447800" cy="461665"/>
          </a:xfrm>
          <a:prstGeom prst="rect">
            <a:avLst/>
          </a:prstGeom>
          <a:noFill/>
          <a:ln>
            <a:noFill/>
          </a:ln>
        </p:spPr>
        <p:txBody>
          <a:bodyPr>
            <a:spAutoFit/>
          </a:bodyPr>
          <a:lstStyle/>
          <a:p>
            <a:pPr>
              <a:defRPr/>
            </a:pPr>
            <a:r>
              <a:rPr lang="en-US" sz="1200" smtClean="0">
                <a:solidFill>
                  <a:schemeClr val="tx1">
                    <a:lumMod val="85000"/>
                    <a:lumOff val="15000"/>
                  </a:schemeClr>
                </a:solidFill>
                <a:cs typeface="Arial" pitchFamily="34" charset="0"/>
              </a:rPr>
              <a:t>Truyền </a:t>
            </a:r>
            <a:r>
              <a:rPr lang="en-US" sz="1200">
                <a:solidFill>
                  <a:schemeClr val="tx1">
                    <a:lumMod val="85000"/>
                    <a:lumOff val="15000"/>
                  </a:schemeClr>
                </a:solidFill>
                <a:cs typeface="Arial" pitchFamily="34" charset="0"/>
              </a:rPr>
              <a:t>chỉ định</a:t>
            </a:r>
          </a:p>
          <a:p>
            <a:pPr>
              <a:defRPr/>
            </a:pPr>
            <a:r>
              <a:rPr lang="en-US" sz="1200">
                <a:solidFill>
                  <a:schemeClr val="tx1">
                    <a:lumMod val="85000"/>
                    <a:lumOff val="15000"/>
                  </a:schemeClr>
                </a:solidFill>
                <a:cs typeface="Arial" pitchFamily="34" charset="0"/>
              </a:rPr>
              <a:t>Đẩy kết quả</a:t>
            </a:r>
          </a:p>
        </p:txBody>
      </p:sp>
      <p:graphicFrame>
        <p:nvGraphicFramePr>
          <p:cNvPr id="2050" name="Object 3"/>
          <p:cNvGraphicFramePr>
            <a:graphicFrameLocks noChangeAspect="1"/>
          </p:cNvGraphicFramePr>
          <p:nvPr/>
        </p:nvGraphicFramePr>
        <p:xfrm>
          <a:off x="2819400" y="4267200"/>
          <a:ext cx="800100" cy="827088"/>
        </p:xfrm>
        <a:graphic>
          <a:graphicData uri="http://schemas.openxmlformats.org/presentationml/2006/ole">
            <p:oleObj spid="_x0000_s1026" name="Visio" r:id="rId3" imgW="799565" imgH="827346" progId="Visio.Drawing.11">
              <p:link updateAutomatic="1"/>
            </p:oleObj>
          </a:graphicData>
        </a:graphic>
      </p:graphicFrame>
      <p:graphicFrame>
        <p:nvGraphicFramePr>
          <p:cNvPr id="2051" name="Object 4"/>
          <p:cNvGraphicFramePr>
            <a:graphicFrameLocks noChangeAspect="1"/>
          </p:cNvGraphicFramePr>
          <p:nvPr/>
        </p:nvGraphicFramePr>
        <p:xfrm>
          <a:off x="4343400" y="5105400"/>
          <a:ext cx="873125" cy="946150"/>
        </p:xfrm>
        <a:graphic>
          <a:graphicData uri="http://schemas.openxmlformats.org/presentationml/2006/ole">
            <p:oleObj spid="_x0000_s1027" name="Visio" r:id="rId3" imgW="873259" imgH="946927" progId="Visio.Drawing.11">
              <p:link updateAutomatic="1"/>
            </p:oleObj>
          </a:graphicData>
        </a:graphic>
      </p:graphicFrame>
      <p:graphicFrame>
        <p:nvGraphicFramePr>
          <p:cNvPr id="2052" name="Object 5"/>
          <p:cNvGraphicFramePr>
            <a:graphicFrameLocks noChangeAspect="1"/>
          </p:cNvGraphicFramePr>
          <p:nvPr/>
        </p:nvGraphicFramePr>
        <p:xfrm>
          <a:off x="3200400" y="5105400"/>
          <a:ext cx="842963" cy="917575"/>
        </p:xfrm>
        <a:graphic>
          <a:graphicData uri="http://schemas.openxmlformats.org/presentationml/2006/ole">
            <p:oleObj spid="_x0000_s1028" name="Visio" r:id="rId3" imgW="843025" imgH="918314" progId="Visio.Drawing.11">
              <p:link updateAutomatic="1"/>
            </p:oleObj>
          </a:graphicData>
        </a:graphic>
      </p:graphicFrame>
      <p:graphicFrame>
        <p:nvGraphicFramePr>
          <p:cNvPr id="2053" name="Object 6"/>
          <p:cNvGraphicFramePr>
            <a:graphicFrameLocks noChangeAspect="1"/>
          </p:cNvGraphicFramePr>
          <p:nvPr/>
        </p:nvGraphicFramePr>
        <p:xfrm>
          <a:off x="4648200" y="4191000"/>
          <a:ext cx="968375" cy="947738"/>
        </p:xfrm>
        <a:graphic>
          <a:graphicData uri="http://schemas.openxmlformats.org/presentationml/2006/ole">
            <p:oleObj spid="_x0000_s1029" name="Visio" r:id="rId3" imgW="968818" imgH="947737" progId="Visio.Drawing.11">
              <p:link updateAutomatic="1"/>
            </p:oleObj>
          </a:graphicData>
        </a:graphic>
      </p:graphicFrame>
      <p:graphicFrame>
        <p:nvGraphicFramePr>
          <p:cNvPr id="2054" name="Object 7"/>
          <p:cNvGraphicFramePr>
            <a:graphicFrameLocks noChangeAspect="1"/>
          </p:cNvGraphicFramePr>
          <p:nvPr/>
        </p:nvGraphicFramePr>
        <p:xfrm>
          <a:off x="3810000" y="3733800"/>
          <a:ext cx="828675" cy="1114425"/>
        </p:xfrm>
        <a:graphic>
          <a:graphicData uri="http://schemas.openxmlformats.org/presentationml/2006/ole">
            <p:oleObj spid="_x0000_s1030" name="Visio" r:id="rId3" imgW="828718" imgH="1114826" progId="Visio.Drawing.11">
              <p:link updateAutomatic="1"/>
            </p:oleObj>
          </a:graphicData>
        </a:graphic>
      </p:graphicFrame>
      <p:sp>
        <p:nvSpPr>
          <p:cNvPr id="57" name="Oval 56"/>
          <p:cNvSpPr/>
          <p:nvPr/>
        </p:nvSpPr>
        <p:spPr>
          <a:xfrm>
            <a:off x="2590800" y="3505200"/>
            <a:ext cx="3124200" cy="2819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cxnSp>
        <p:nvCxnSpPr>
          <p:cNvPr id="63" name="Elbow Connector 25"/>
          <p:cNvCxnSpPr>
            <a:stCxn id="77" idx="1"/>
            <a:endCxn id="77" idx="2"/>
          </p:cNvCxnSpPr>
          <p:nvPr/>
        </p:nvCxnSpPr>
        <p:spPr bwMode="auto">
          <a:xfrm rot="10800000" flipH="1" flipV="1">
            <a:off x="457200" y="1905000"/>
            <a:ext cx="571500" cy="533400"/>
          </a:xfrm>
          <a:prstGeom prst="bentConnector4">
            <a:avLst>
              <a:gd name="adj1" fmla="val -40000"/>
              <a:gd name="adj2" fmla="val 411514"/>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bwMode="auto">
          <a:xfrm>
            <a:off x="76200" y="3505200"/>
            <a:ext cx="1143000" cy="923925"/>
          </a:xfrm>
          <a:prstGeom prst="rect">
            <a:avLst/>
          </a:prstGeom>
          <a:noFill/>
          <a:ln>
            <a:noFill/>
          </a:ln>
        </p:spPr>
        <p:txBody>
          <a:bodyPr>
            <a:spAutoFit/>
          </a:bodyPr>
          <a:lstStyle/>
          <a:p>
            <a:pPr>
              <a:defRPr/>
            </a:pPr>
            <a:r>
              <a:rPr lang="en-US" sz="1200">
                <a:solidFill>
                  <a:schemeClr val="tx1">
                    <a:lumMod val="85000"/>
                    <a:lumOff val="15000"/>
                  </a:schemeClr>
                </a:solidFill>
                <a:cs typeface="Arial" pitchFamily="34" charset="0"/>
              </a:rPr>
              <a:t>Tạo thông tin BN, chỉ định XN</a:t>
            </a:r>
          </a:p>
        </p:txBody>
      </p:sp>
      <p:sp>
        <p:nvSpPr>
          <p:cNvPr id="72" name="TextBox 71"/>
          <p:cNvSpPr txBox="1"/>
          <p:nvPr/>
        </p:nvSpPr>
        <p:spPr bwMode="auto">
          <a:xfrm>
            <a:off x="6781800" y="4618038"/>
            <a:ext cx="1447800" cy="334962"/>
          </a:xfrm>
          <a:prstGeom prst="rect">
            <a:avLst/>
          </a:prstGeom>
          <a:noFill/>
          <a:ln>
            <a:noFill/>
          </a:ln>
        </p:spPr>
        <p:txBody>
          <a:bodyPr>
            <a:spAutoFit/>
          </a:bodyPr>
          <a:lstStyle/>
          <a:p>
            <a:pPr>
              <a:defRPr/>
            </a:pPr>
            <a:r>
              <a:rPr lang="en-US" sz="1200">
                <a:solidFill>
                  <a:schemeClr val="tx1">
                    <a:lumMod val="85000"/>
                    <a:lumOff val="15000"/>
                  </a:schemeClr>
                </a:solidFill>
                <a:cs typeface="Arial" pitchFamily="34" charset="0"/>
              </a:rPr>
              <a:t>Kết nối</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a:xfrm>
            <a:off x="457200" y="152400"/>
            <a:ext cx="8229600" cy="685800"/>
          </a:xfrm>
        </p:spPr>
        <p:txBody>
          <a:bodyPr/>
          <a:lstStyle/>
          <a:p>
            <a:pPr algn="ctr" eaLnBrk="1" hangingPunct="1"/>
            <a:r>
              <a:rPr lang="en-US" sz="2800" b="1" smtClean="0">
                <a:solidFill>
                  <a:schemeClr val="tx1"/>
                </a:solidFill>
              </a:rPr>
              <a:t>IV.QUẢN LÝ KHOA CHẨN ĐOÁN HÌNH ẢNH</a:t>
            </a:r>
          </a:p>
        </p:txBody>
      </p:sp>
      <p:sp>
        <p:nvSpPr>
          <p:cNvPr id="9219" name="Rectangle 6"/>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a:p>
        </p:txBody>
      </p:sp>
      <p:sp>
        <p:nvSpPr>
          <p:cNvPr id="9220" name="Footer Placeholder 4"/>
          <p:cNvSpPr>
            <a:spLocks noGrp="1"/>
          </p:cNvSpPr>
          <p:nvPr>
            <p:ph type="ftr" sz="quarter" idx="10"/>
          </p:nvPr>
        </p:nvSpPr>
        <p:spPr>
          <a:xfrm>
            <a:off x="457200" y="6356350"/>
            <a:ext cx="8001000" cy="365125"/>
          </a:xfrm>
          <a:noFill/>
        </p:spPr>
        <p:txBody>
          <a:bodyPr/>
          <a:lstStyle/>
          <a:p>
            <a:r>
              <a:rPr lang="en-US" b="1" smtClean="0">
                <a:solidFill>
                  <a:schemeClr val="tx1">
                    <a:lumMod val="85000"/>
                    <a:lumOff val="15000"/>
                  </a:schemeClr>
                </a:solidFill>
                <a:latin typeface="Arial" pitchFamily="34" charset="0"/>
                <a:cs typeface="Arial" pitchFamily="34" charset="0"/>
              </a:rPr>
              <a:t>VMS. PACS/RIS</a:t>
            </a:r>
            <a:endParaRPr lang="en-US" smtClean="0"/>
          </a:p>
        </p:txBody>
      </p:sp>
      <p:pic>
        <p:nvPicPr>
          <p:cNvPr id="33796" name="Picture 4"/>
          <p:cNvPicPr>
            <a:picLocks noChangeAspect="1" noChangeArrowheads="1"/>
          </p:cNvPicPr>
          <p:nvPr/>
        </p:nvPicPr>
        <p:blipFill>
          <a:blip r:embed="rId2"/>
          <a:srcRect/>
          <a:stretch>
            <a:fillRect/>
          </a:stretch>
        </p:blipFill>
        <p:spPr bwMode="auto">
          <a:xfrm>
            <a:off x="1252538" y="866775"/>
            <a:ext cx="6638925" cy="512445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p:cNvSpPr>
            <a:spLocks noGrp="1" noChangeArrowheads="1"/>
          </p:cNvSpPr>
          <p:nvPr>
            <p:ph type="title"/>
          </p:nvPr>
        </p:nvSpPr>
        <p:spPr>
          <a:xfrm>
            <a:off x="457200" y="152400"/>
            <a:ext cx="8229600" cy="685800"/>
          </a:xfrm>
        </p:spPr>
        <p:txBody>
          <a:bodyPr/>
          <a:lstStyle/>
          <a:p>
            <a:pPr eaLnBrk="1" hangingPunct="1"/>
            <a:r>
              <a:rPr lang="en-US" sz="2800" b="1" smtClean="0">
                <a:solidFill>
                  <a:schemeClr val="tx1"/>
                </a:solidFill>
              </a:rPr>
              <a:t>MÔ HÌNH NGHIỆP VỤ PACS/RIS</a:t>
            </a:r>
          </a:p>
        </p:txBody>
      </p:sp>
      <p:sp>
        <p:nvSpPr>
          <p:cNvPr id="1028" name="Rectangle 6"/>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a:p>
        </p:txBody>
      </p:sp>
      <p:graphicFrame>
        <p:nvGraphicFramePr>
          <p:cNvPr id="1026" name="Object 5"/>
          <p:cNvGraphicFramePr>
            <a:graphicFrameLocks noChangeAspect="1"/>
          </p:cNvGraphicFramePr>
          <p:nvPr/>
        </p:nvGraphicFramePr>
        <p:xfrm>
          <a:off x="381000" y="1066800"/>
          <a:ext cx="8382000" cy="5318125"/>
        </p:xfrm>
        <a:graphic>
          <a:graphicData uri="http://schemas.openxmlformats.org/presentationml/2006/ole">
            <p:oleObj spid="_x0000_s2050" name="Visio" r:id="rId3" imgW="9819909" imgH="6699482" progId="Visio.Drawing.11">
              <p:embed/>
            </p:oleObj>
          </a:graphicData>
        </a:graphic>
      </p:graphicFrame>
      <p:sp>
        <p:nvSpPr>
          <p:cNvPr id="1029" name="Footer Placeholder 4"/>
          <p:cNvSpPr>
            <a:spLocks noGrp="1"/>
          </p:cNvSpPr>
          <p:nvPr>
            <p:ph type="ftr" sz="quarter" idx="10"/>
          </p:nvPr>
        </p:nvSpPr>
        <p:spPr>
          <a:xfrm>
            <a:off x="457200" y="6356350"/>
            <a:ext cx="8458200" cy="365125"/>
          </a:xfrm>
          <a:noFill/>
        </p:spPr>
        <p:txBody>
          <a:bodyPr/>
          <a:lstStyle/>
          <a:p>
            <a:r>
              <a:rPr lang="en-US" b="1" smtClean="0">
                <a:solidFill>
                  <a:schemeClr val="tx1">
                    <a:lumMod val="85000"/>
                    <a:lumOff val="15000"/>
                  </a:schemeClr>
                </a:solidFill>
                <a:latin typeface="Arial" pitchFamily="34" charset="0"/>
                <a:cs typeface="Arial" pitchFamily="34" charset="0"/>
              </a:rPr>
              <a:t>VMS. PACS/RIS</a:t>
            </a:r>
            <a:endParaRPr 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457200" y="228600"/>
            <a:ext cx="8001000" cy="838200"/>
          </a:xfrm>
          <a:noFill/>
        </p:spPr>
        <p:txBody>
          <a:bodyPr>
            <a:normAutofit fontScale="90000"/>
          </a:bodyPr>
          <a:lstStyle/>
          <a:p>
            <a:pPr algn="ctr" eaLnBrk="1" hangingPunct="1">
              <a:lnSpc>
                <a:spcPct val="130000"/>
              </a:lnSpc>
            </a:pPr>
            <a:r>
              <a:rPr lang="en-US" sz="3600" b="1" smtClean="0">
                <a:solidFill>
                  <a:schemeClr val="tx1">
                    <a:lumMod val="85000"/>
                    <a:lumOff val="15000"/>
                  </a:schemeClr>
                </a:solidFill>
                <a:latin typeface="Arial" pitchFamily="34" charset="0"/>
                <a:cs typeface="Arial" pitchFamily="34" charset="0"/>
              </a:rPr>
              <a:t>A. PHÂN HỆ QUẢN TRỊ HỆ THỐNG</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1371600"/>
            <a:ext cx="7772400" cy="4648200"/>
          </a:xfrm>
          <a:prstGeom prst="rect">
            <a:avLst/>
          </a:prstGeom>
          <a:noFill/>
        </p:spPr>
        <p:txBody>
          <a:bodyPr vert="horz" lIns="91440" tIns="45720" rIns="91440" bIns="45720" rtlCol="0">
            <a:normAutofit/>
          </a:bodyPr>
          <a:lstStyle/>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Quản lý thông tin người dùng(Users)</a:t>
            </a: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Phân quyền người dùng</a:t>
            </a:r>
          </a:p>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Quản lý menu động</a:t>
            </a:r>
          </a:p>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Quản lý cập nhật phiên bản</a:t>
            </a: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Quản lý tích hợp các hệ thống bên ngoài…</a:t>
            </a:r>
            <a:endPar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p:txBody>
      </p:sp>
      <p:sp>
        <p:nvSpPr>
          <p:cNvPr id="4"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17</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457200" y="228600"/>
            <a:ext cx="8001000" cy="838200"/>
          </a:xfrm>
          <a:noFill/>
        </p:spPr>
        <p:txBody>
          <a:bodyPr>
            <a:normAutofit fontScale="90000"/>
          </a:bodyPr>
          <a:lstStyle/>
          <a:p>
            <a:pPr algn="ctr" eaLnBrk="1" hangingPunct="1">
              <a:lnSpc>
                <a:spcPct val="130000"/>
              </a:lnSpc>
            </a:pPr>
            <a:r>
              <a:rPr lang="en-US" b="1" smtClean="0">
                <a:solidFill>
                  <a:schemeClr val="tx1">
                    <a:lumMod val="85000"/>
                    <a:lumOff val="15000"/>
                  </a:schemeClr>
                </a:solidFill>
                <a:latin typeface="Arial" pitchFamily="34" charset="0"/>
                <a:cs typeface="Arial" pitchFamily="34" charset="0"/>
              </a:rPr>
              <a:t>B</a:t>
            </a:r>
            <a:r>
              <a:rPr lang="en-US" sz="3600" b="1" smtClean="0">
                <a:solidFill>
                  <a:schemeClr val="tx1">
                    <a:lumMod val="85000"/>
                    <a:lumOff val="15000"/>
                  </a:schemeClr>
                </a:solidFill>
                <a:latin typeface="Arial" pitchFamily="34" charset="0"/>
                <a:cs typeface="Arial" pitchFamily="34" charset="0"/>
              </a:rPr>
              <a:t>. QUẢN LÝ DANH MỤC</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1524000"/>
            <a:ext cx="7772400" cy="3962400"/>
          </a:xfrm>
          <a:prstGeom prst="rect">
            <a:avLst/>
          </a:prstGeom>
          <a:noFill/>
        </p:spPr>
        <p:txBody>
          <a:bodyPr vert="horz" lIns="91440" tIns="45720" rIns="91440" bIns="45720" rtlCol="0">
            <a:normAutofit/>
          </a:bodyPr>
          <a:lstStyle/>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Quản lý danh mục chung: </a:t>
            </a:r>
          </a:p>
          <a:p>
            <a:pPr marL="457200" indent="-457200">
              <a:lnSpc>
                <a:spcPct val="115000"/>
              </a:lnSpc>
              <a:spcBef>
                <a:spcPct val="20000"/>
              </a:spcBef>
              <a:buFontTx/>
              <a:buChar char="-"/>
            </a:pPr>
            <a:r>
              <a:rPr lang="en-US" sz="2400" b="1" smtClean="0">
                <a:solidFill>
                  <a:schemeClr val="tx1">
                    <a:lumMod val="85000"/>
                    <a:lumOff val="15000"/>
                  </a:schemeClr>
                </a:solidFill>
                <a:latin typeface="Arial" pitchFamily="34" charset="0"/>
                <a:cs typeface="Arial" pitchFamily="34" charset="0"/>
              </a:rPr>
              <a:t>Danh mục </a:t>
            </a: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Phòng ban</a:t>
            </a:r>
          </a:p>
          <a:p>
            <a:pPr marL="457200" indent="-457200">
              <a:lnSpc>
                <a:spcPct val="115000"/>
              </a:lnSpc>
              <a:spcBef>
                <a:spcPct val="20000"/>
              </a:spcBef>
              <a:buFontTx/>
              <a:buChar char="-"/>
            </a:pPr>
            <a:r>
              <a:rPr lang="en-US" sz="2400" b="1" smtClean="0">
                <a:solidFill>
                  <a:schemeClr val="tx1">
                    <a:lumMod val="85000"/>
                    <a:lumOff val="15000"/>
                  </a:schemeClr>
                </a:solidFill>
                <a:latin typeface="Arial" pitchFamily="34" charset="0"/>
                <a:cs typeface="Arial" pitchFamily="34" charset="0"/>
              </a:rPr>
              <a:t>Danh mục </a:t>
            </a: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nhân viên</a:t>
            </a:r>
          </a:p>
          <a:p>
            <a:pPr marL="457200" indent="-457200">
              <a:lnSpc>
                <a:spcPct val="115000"/>
              </a:lnSpc>
              <a:spcBef>
                <a:spcPct val="20000"/>
              </a:spcBef>
              <a:buFontTx/>
              <a:buChar char="-"/>
            </a:pPr>
            <a:r>
              <a:rPr lang="en-US" sz="2400" b="1" smtClean="0">
                <a:solidFill>
                  <a:schemeClr val="tx1">
                    <a:lumMod val="85000"/>
                    <a:lumOff val="15000"/>
                  </a:schemeClr>
                </a:solidFill>
                <a:latin typeface="Arial" pitchFamily="34" charset="0"/>
                <a:cs typeface="Arial" pitchFamily="34" charset="0"/>
              </a:rPr>
              <a:t>D</a:t>
            </a: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anh mục Bệnh theo ICD10, loại bệnh</a:t>
            </a:r>
          </a:p>
          <a:p>
            <a:pPr marL="457200" indent="-457200">
              <a:lnSpc>
                <a:spcPct val="115000"/>
              </a:lnSpc>
              <a:spcBef>
                <a:spcPct val="20000"/>
              </a:spcBef>
              <a:buFontTx/>
              <a:buChar char="-"/>
            </a:pPr>
            <a:r>
              <a:rPr lang="en-US" sz="2400" b="1" smtClean="0">
                <a:solidFill>
                  <a:schemeClr val="tx1">
                    <a:lumMod val="85000"/>
                    <a:lumOff val="15000"/>
                  </a:schemeClr>
                </a:solidFill>
                <a:latin typeface="Arial" pitchFamily="34" charset="0"/>
                <a:cs typeface="Arial" pitchFamily="34" charset="0"/>
              </a:rPr>
              <a:t>D</a:t>
            </a: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anh mục thuốc</a:t>
            </a:r>
          </a:p>
          <a:p>
            <a:pPr marL="457200" indent="-457200">
              <a:lnSpc>
                <a:spcPct val="115000"/>
              </a:lnSpc>
              <a:spcBef>
                <a:spcPct val="20000"/>
              </a:spcBef>
              <a:buFontTx/>
              <a:buChar char="-"/>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Danh mục dịch vụ cận lâm sàng</a:t>
            </a:r>
          </a:p>
          <a:p>
            <a:pPr marL="457200" indent="-457200">
              <a:lnSpc>
                <a:spcPct val="115000"/>
              </a:lnSpc>
              <a:spcBef>
                <a:spcPct val="20000"/>
              </a:spcBef>
              <a:buFontTx/>
              <a:buChar char="-"/>
            </a:pPr>
            <a:r>
              <a:rPr lang="en-US" sz="2400" b="1" smtClean="0">
                <a:solidFill>
                  <a:schemeClr val="tx1">
                    <a:lumMod val="85000"/>
                    <a:lumOff val="15000"/>
                  </a:schemeClr>
                </a:solidFill>
                <a:latin typeface="Arial" pitchFamily="34" charset="0"/>
                <a:cs typeface="Arial" pitchFamily="34" charset="0"/>
              </a:rPr>
              <a:t>……</a:t>
            </a:r>
            <a:endPar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p:txBody>
      </p:sp>
      <p:sp>
        <p:nvSpPr>
          <p:cNvPr id="4"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18</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457200" y="228600"/>
            <a:ext cx="8001000" cy="838200"/>
          </a:xfrm>
          <a:noFill/>
        </p:spPr>
        <p:txBody>
          <a:bodyPr>
            <a:normAutofit fontScale="90000"/>
          </a:bodyPr>
          <a:lstStyle/>
          <a:p>
            <a:pPr algn="ctr" eaLnBrk="1" hangingPunct="1">
              <a:lnSpc>
                <a:spcPct val="130000"/>
              </a:lnSpc>
            </a:pPr>
            <a:r>
              <a:rPr lang="en-US" sz="3600" b="1" smtClean="0">
                <a:solidFill>
                  <a:schemeClr val="tx1">
                    <a:lumMod val="85000"/>
                    <a:lumOff val="15000"/>
                  </a:schemeClr>
                </a:solidFill>
                <a:latin typeface="Arial" pitchFamily="34" charset="0"/>
                <a:cs typeface="Arial" pitchFamily="34" charset="0"/>
              </a:rPr>
              <a:t>C. QUẢN LÝ GIÁ CLS VÀ THUỐC</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762000"/>
            <a:ext cx="7772400" cy="1676400"/>
          </a:xfrm>
          <a:prstGeom prst="rect">
            <a:avLst/>
          </a:prstGeom>
          <a:noFill/>
        </p:spPr>
        <p:txBody>
          <a:bodyPr vert="horz" lIns="91440" tIns="45720" rIns="91440" bIns="45720" rtlCol="0">
            <a:normAutofit/>
          </a:bodyPr>
          <a:lstStyle/>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Quản lý giá đối tượng - dịch vụ cận lâm sàng</a:t>
            </a:r>
          </a:p>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Quản lý giá đối tượng - thuốc</a:t>
            </a:r>
          </a:p>
        </p:txBody>
      </p:sp>
      <p:sp>
        <p:nvSpPr>
          <p:cNvPr id="11" name="Rounded Rectangle 10"/>
          <p:cNvSpPr/>
          <p:nvPr/>
        </p:nvSpPr>
        <p:spPr bwMode="auto">
          <a:xfrm>
            <a:off x="1905000" y="2971800"/>
            <a:ext cx="18288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a:bodyPr>
          <a:lstStyle/>
          <a:p>
            <a:pPr algn="ctr">
              <a:defRPr/>
            </a:pPr>
            <a:r>
              <a:rPr lang="en-US" sz="1200" b="1" smtClean="0">
                <a:solidFill>
                  <a:srgbClr val="262626"/>
                </a:solidFill>
                <a:latin typeface="Arial" pitchFamily="34" charset="0"/>
                <a:cs typeface="Arial" pitchFamily="34" charset="0"/>
              </a:rPr>
              <a:t>Khai báo danh mục dịch vụ CLS ,thuốc, đối tượng</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sp>
        <p:nvSpPr>
          <p:cNvPr id="13" name="Rounded Rectangle 12"/>
          <p:cNvSpPr/>
          <p:nvPr/>
        </p:nvSpPr>
        <p:spPr bwMode="auto">
          <a:xfrm>
            <a:off x="4495800" y="2971800"/>
            <a:ext cx="18288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a:bodyPr>
          <a:lstStyle/>
          <a:p>
            <a:pPr algn="ctr">
              <a:defRPr/>
            </a:pPr>
            <a:r>
              <a:rPr lang="en-US" sz="1200" b="1" smtClean="0">
                <a:solidFill>
                  <a:srgbClr val="262626"/>
                </a:solidFill>
                <a:latin typeface="Arial" pitchFamily="34" charset="0"/>
                <a:cs typeface="Arial" pitchFamily="34" charset="0"/>
              </a:rPr>
              <a:t>Thực áp giá đối tượng-CLS, đối tượng – thuốc</a:t>
            </a:r>
          </a:p>
          <a:p>
            <a:pPr algn="ctr">
              <a:defRPr/>
            </a:pPr>
            <a:r>
              <a:rPr lang="en-US" sz="1200" b="1" smtClean="0">
                <a:solidFill>
                  <a:srgbClr val="262626"/>
                </a:solidFill>
                <a:latin typeface="Arial" pitchFamily="34" charset="0"/>
                <a:cs typeface="Arial" pitchFamily="34" charset="0"/>
              </a:rPr>
              <a:t>THÊM-SỬA-XÓA-IN</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cxnSp>
        <p:nvCxnSpPr>
          <p:cNvPr id="24" name="Straight Arrow Connector 23"/>
          <p:cNvCxnSpPr>
            <a:stCxn id="11" idx="3"/>
            <a:endCxn id="13" idx="1"/>
          </p:cNvCxnSpPr>
          <p:nvPr/>
        </p:nvCxnSpPr>
        <p:spPr bwMode="auto">
          <a:xfrm>
            <a:off x="3733800" y="3505200"/>
            <a:ext cx="7620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19</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4"/>
          <p:cNvSpPr>
            <a:spLocks noGrp="1" noChangeArrowheads="1"/>
          </p:cNvSpPr>
          <p:nvPr>
            <p:ph type="title"/>
          </p:nvPr>
        </p:nvSpPr>
        <p:spPr>
          <a:xfrm>
            <a:off x="685800" y="274638"/>
            <a:ext cx="7772400" cy="1143000"/>
          </a:xfrm>
          <a:noFill/>
        </p:spPr>
        <p:txBody>
          <a:bodyPr/>
          <a:lstStyle/>
          <a:p>
            <a:pPr eaLnBrk="1" hangingPunct="1"/>
            <a:r>
              <a:rPr lang="en-US" b="1" smtClean="0">
                <a:solidFill>
                  <a:schemeClr val="tx1">
                    <a:lumMod val="85000"/>
                    <a:lumOff val="15000"/>
                  </a:schemeClr>
                </a:solidFill>
                <a:latin typeface="Arial" pitchFamily="34" charset="0"/>
                <a:cs typeface="Arial" pitchFamily="34" charset="0"/>
              </a:rPr>
              <a:t>NỘI DUNG TRÌNH BÀY</a:t>
            </a:r>
          </a:p>
        </p:txBody>
      </p:sp>
      <p:sp>
        <p:nvSpPr>
          <p:cNvPr id="6" name="Rectangle 15"/>
          <p:cNvSpPr txBox="1">
            <a:spLocks noChangeArrowheads="1"/>
          </p:cNvSpPr>
          <p:nvPr/>
        </p:nvSpPr>
        <p:spPr>
          <a:xfrm>
            <a:off x="762000" y="1676400"/>
            <a:ext cx="7772400" cy="4191000"/>
          </a:xfrm>
          <a:prstGeom prst="rect">
            <a:avLst/>
          </a:prstGeom>
          <a:noFill/>
        </p:spPr>
        <p:txBody>
          <a:bodyPr vert="horz" lIns="91440" tIns="45720" rIns="91440" bIns="45720" rtlCol="0">
            <a:normAutofit/>
          </a:bodyPr>
          <a:lstStyle/>
          <a:p>
            <a:pPr marL="342900" marR="0" lvl="0" indent="-342900" algn="l" defTabSz="914400" rtl="0" eaLnBrk="1" fontAlgn="auto" latinLnBrk="0" hangingPunct="1">
              <a:lnSpc>
                <a:spcPct val="115000"/>
              </a:lnSpc>
              <a:spcBef>
                <a:spcPct val="20000"/>
              </a:spcBef>
              <a:spcAft>
                <a:spcPts val="0"/>
              </a:spcAft>
              <a:buClrTx/>
              <a:buSzTx/>
              <a:buFontTx/>
              <a:buNone/>
              <a:tabLst/>
              <a:defRPr/>
            </a:pPr>
            <a:r>
              <a:rPr kumimoji="0" lang="en-US" sz="2400" b="1" i="0" u="none" strike="noStrike" kern="1200" cap="none" spc="0" normalizeH="0" baseline="0" noProof="0" smtClean="0">
                <a:ln>
                  <a:noFill/>
                </a:ln>
                <a:solidFill>
                  <a:schemeClr val="tx1">
                    <a:lumMod val="85000"/>
                    <a:lumOff val="15000"/>
                  </a:schemeClr>
                </a:solidFill>
                <a:effectLst/>
                <a:uLnTx/>
                <a:uFillTx/>
                <a:latin typeface="Arial" pitchFamily="34" charset="0"/>
                <a:cs typeface="Arial" pitchFamily="34" charset="0"/>
              </a:rPr>
              <a:t>I. Tổng quan về các hệ thống CNTT trong bệnh viện</a:t>
            </a:r>
          </a:p>
          <a:p>
            <a:pPr marL="342900" marR="0" lvl="0" indent="-342900" algn="l" defTabSz="914400" rtl="0" eaLnBrk="1" fontAlgn="auto" latinLnBrk="0" hangingPunct="1">
              <a:lnSpc>
                <a:spcPct val="115000"/>
              </a:lnSpc>
              <a:spcBef>
                <a:spcPct val="20000"/>
              </a:spcBef>
              <a:spcAft>
                <a:spcPts val="0"/>
              </a:spcAft>
              <a:buClrTx/>
              <a:buSzTx/>
              <a:buFontTx/>
              <a:buNone/>
              <a:tabLst/>
              <a:defRPr/>
            </a:pPr>
            <a:r>
              <a:rPr kumimoji="0" lang="en-US" sz="2400" b="1" i="0" u="none" strike="noStrike" kern="1200" cap="none" spc="0" normalizeH="0" baseline="0" noProof="0" smtClean="0">
                <a:ln>
                  <a:noFill/>
                </a:ln>
                <a:solidFill>
                  <a:schemeClr val="tx1">
                    <a:lumMod val="85000"/>
                    <a:lumOff val="15000"/>
                  </a:schemeClr>
                </a:solidFill>
                <a:effectLst/>
                <a:uLnTx/>
                <a:uFillTx/>
                <a:latin typeface="Arial" pitchFamily="34" charset="0"/>
                <a:cs typeface="Arial" pitchFamily="34" charset="0"/>
              </a:rPr>
              <a:t>II. HIS – Hệ thống thông tin quản lý bệnh viện</a:t>
            </a:r>
          </a:p>
          <a:p>
            <a:pPr marL="342900" marR="0" lvl="0" indent="-342900" algn="l" defTabSz="914400" rtl="0" eaLnBrk="1" fontAlgn="auto" latinLnBrk="0" hangingPunct="1">
              <a:lnSpc>
                <a:spcPct val="115000"/>
              </a:lnSpc>
              <a:spcBef>
                <a:spcPct val="20000"/>
              </a:spcBef>
              <a:spcAft>
                <a:spcPts val="0"/>
              </a:spcAft>
              <a:buClrTx/>
              <a:buSzTx/>
              <a:buFontTx/>
              <a:buNone/>
              <a:tabLst/>
              <a:defRPr/>
            </a:pPr>
            <a:r>
              <a:rPr lang="en-US" sz="2400" b="1" smtClean="0">
                <a:solidFill>
                  <a:schemeClr val="tx1">
                    <a:lumMod val="85000"/>
                    <a:lumOff val="15000"/>
                  </a:schemeClr>
                </a:solidFill>
                <a:latin typeface="Arial" pitchFamily="34" charset="0"/>
                <a:cs typeface="Arial" pitchFamily="34" charset="0"/>
              </a:rPr>
              <a:t>III. LIS- Hệ thống quản lý khoa xét nghiệm</a:t>
            </a:r>
          </a:p>
          <a:p>
            <a:pPr marL="342900" marR="0" lvl="0" indent="-342900" algn="l" defTabSz="914400" rtl="0" eaLnBrk="1" fontAlgn="auto" latinLnBrk="0" hangingPunct="1">
              <a:lnSpc>
                <a:spcPct val="115000"/>
              </a:lnSpc>
              <a:spcBef>
                <a:spcPct val="20000"/>
              </a:spcBef>
              <a:spcAft>
                <a:spcPts val="0"/>
              </a:spcAft>
              <a:buClrTx/>
              <a:buSzTx/>
              <a:buFontTx/>
              <a:buNone/>
              <a:tabLst/>
              <a:defRPr/>
            </a:pPr>
            <a:r>
              <a:rPr lang="en-US" sz="2400" b="1" smtClean="0">
                <a:solidFill>
                  <a:schemeClr val="tx1">
                    <a:lumMod val="85000"/>
                    <a:lumOff val="15000"/>
                  </a:schemeClr>
                </a:solidFill>
                <a:latin typeface="Arial" pitchFamily="34" charset="0"/>
                <a:cs typeface="Arial" pitchFamily="34" charset="0"/>
              </a:rPr>
              <a:t>IV. PACS/RIS – Hệ thống quản lý khoa CĐHA</a:t>
            </a:r>
          </a:p>
          <a:p>
            <a:pPr marL="342900" marR="0" lvl="0" indent="-342900" algn="l" defTabSz="914400" rtl="0" eaLnBrk="1" fontAlgn="auto" latinLnBrk="0" hangingPunct="1">
              <a:lnSpc>
                <a:spcPct val="115000"/>
              </a:lnSpc>
              <a:spcBef>
                <a:spcPct val="20000"/>
              </a:spcBef>
              <a:spcAft>
                <a:spcPts val="0"/>
              </a:spcAft>
              <a:buClrTx/>
              <a:buSzTx/>
              <a:buFontTx/>
              <a:buNone/>
              <a:tabLst/>
              <a:defRPr/>
            </a:pPr>
            <a:r>
              <a:rPr lang="en-US" sz="2400" b="1" smtClean="0">
                <a:solidFill>
                  <a:schemeClr val="tx1">
                    <a:lumMod val="85000"/>
                    <a:lumOff val="15000"/>
                  </a:schemeClr>
                </a:solidFill>
                <a:latin typeface="Arial" pitchFamily="34" charset="0"/>
                <a:cs typeface="Arial" pitchFamily="34" charset="0"/>
              </a:rPr>
              <a:t>V. Trao đổi &amp; Thảo luận</a:t>
            </a:r>
          </a:p>
          <a:p>
            <a:pPr marL="342900" marR="0" lvl="0" indent="-342900" algn="l" defTabSz="914400" rtl="0" eaLnBrk="1" fontAlgn="auto" latinLnBrk="0" hangingPunct="1">
              <a:lnSpc>
                <a:spcPct val="115000"/>
              </a:lnSpc>
              <a:spcBef>
                <a:spcPct val="20000"/>
              </a:spcBef>
              <a:spcAft>
                <a:spcPts val="0"/>
              </a:spcAft>
              <a:buClrTx/>
              <a:buSzTx/>
              <a:buFontTx/>
              <a:buNone/>
              <a:tabLst/>
              <a:defRPr/>
            </a:pPr>
            <a:endParaRPr kumimoji="0" lang="en-US" sz="2400" b="1" i="0" u="none" strike="noStrike" kern="1200" cap="none" spc="0" normalizeH="0" baseline="0" noProof="0" smtClean="0">
              <a:ln>
                <a:noFill/>
              </a:ln>
              <a:solidFill>
                <a:schemeClr val="tx1">
                  <a:lumMod val="85000"/>
                  <a:lumOff val="15000"/>
                </a:schemeClr>
              </a:solidFill>
              <a:effectLst/>
              <a:uLnTx/>
              <a:uFillTx/>
              <a:latin typeface="Arial" pitchFamily="34" charset="0"/>
              <a:cs typeface="Arial" pitchFamily="34" charset="0"/>
            </a:endParaRPr>
          </a:p>
        </p:txBody>
      </p:sp>
      <p:sp>
        <p:nvSpPr>
          <p:cNvPr id="7"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VMS. 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2</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457200" y="228600"/>
            <a:ext cx="8001000" cy="838200"/>
          </a:xfrm>
          <a:noFill/>
        </p:spPr>
        <p:txBody>
          <a:bodyPr>
            <a:normAutofit fontScale="90000"/>
          </a:bodyPr>
          <a:lstStyle/>
          <a:p>
            <a:pPr algn="ctr" eaLnBrk="1" hangingPunct="1">
              <a:lnSpc>
                <a:spcPct val="130000"/>
              </a:lnSpc>
            </a:pPr>
            <a:r>
              <a:rPr lang="en-US" sz="3600" b="1" smtClean="0">
                <a:solidFill>
                  <a:schemeClr val="tx1">
                    <a:lumMod val="85000"/>
                    <a:lumOff val="15000"/>
                  </a:schemeClr>
                </a:solidFill>
                <a:latin typeface="Arial" pitchFamily="34" charset="0"/>
                <a:cs typeface="Arial" pitchFamily="34" charset="0"/>
              </a:rPr>
              <a:t>D. QUẢN LÝ HÀNG ĐỢI QMS</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762000"/>
            <a:ext cx="7772400" cy="2057400"/>
          </a:xfrm>
          <a:prstGeom prst="rect">
            <a:avLst/>
          </a:prstGeom>
          <a:noFill/>
        </p:spPr>
        <p:txBody>
          <a:bodyPr vert="horz" lIns="91440" tIns="45720" rIns="91440" bIns="45720" rtlCol="0">
            <a:normAutofit fontScale="92500"/>
          </a:bodyPr>
          <a:lstStyle/>
          <a:p>
            <a:pPr marL="457200" indent="-457200">
              <a:lnSpc>
                <a:spcPct val="115000"/>
              </a:lnSpc>
              <a:spcBef>
                <a:spcPct val="20000"/>
              </a:spcBef>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      Đảm bảo an ninh, trật tự và công bằng với tất cả các bệnh nhân</a:t>
            </a: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Tạo số tiếp đón cho Bệnh nhân đến khám chữa bệnh</a:t>
            </a:r>
          </a:p>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Hiển thị số tại các phòng tiếp đón và chờ thăm khám</a:t>
            </a:r>
          </a:p>
        </p:txBody>
      </p:sp>
      <p:sp>
        <p:nvSpPr>
          <p:cNvPr id="11"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20</a:t>
            </a:fld>
            <a:r>
              <a:rPr lang="en-US" b="1" smtClean="0">
                <a:solidFill>
                  <a:schemeClr val="tx1">
                    <a:lumMod val="85000"/>
                    <a:lumOff val="15000"/>
                  </a:schemeClr>
                </a:solidFill>
                <a:latin typeface="Arial" pitchFamily="34" charset="0"/>
                <a:cs typeface="Arial" pitchFamily="34" charset="0"/>
              </a:rPr>
              <a:t> </a:t>
            </a:r>
          </a:p>
        </p:txBody>
      </p:sp>
      <p:grpSp>
        <p:nvGrpSpPr>
          <p:cNvPr id="27" name="Group 26"/>
          <p:cNvGrpSpPr/>
          <p:nvPr/>
        </p:nvGrpSpPr>
        <p:grpSpPr>
          <a:xfrm>
            <a:off x="1447800" y="2924175"/>
            <a:ext cx="7467600" cy="3139559"/>
            <a:chOff x="1447800" y="2924175"/>
            <a:chExt cx="7467600" cy="3139559"/>
          </a:xfrm>
        </p:grpSpPr>
        <p:pic>
          <p:nvPicPr>
            <p:cNvPr id="3074" name="Picture 2"/>
            <p:cNvPicPr>
              <a:picLocks noChangeAspect="1" noChangeArrowheads="1"/>
            </p:cNvPicPr>
            <p:nvPr/>
          </p:nvPicPr>
          <p:blipFill>
            <a:blip r:embed="rId2"/>
            <a:srcRect/>
            <a:stretch>
              <a:fillRect/>
            </a:stretch>
          </p:blipFill>
          <p:spPr bwMode="auto">
            <a:xfrm>
              <a:off x="1676400" y="3048000"/>
              <a:ext cx="762000" cy="11430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1447800" y="4724400"/>
              <a:ext cx="1209675" cy="1285875"/>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3505200" y="4733925"/>
              <a:ext cx="1524000" cy="1285875"/>
            </a:xfrm>
            <a:prstGeom prst="rect">
              <a:avLst/>
            </a:prstGeom>
            <a:noFill/>
            <a:ln w="9525">
              <a:noFill/>
              <a:miter lim="800000"/>
              <a:headEnd/>
              <a:tailEnd/>
            </a:ln>
            <a:effectLst/>
          </p:spPr>
        </p:pic>
        <p:cxnSp>
          <p:nvCxnSpPr>
            <p:cNvPr id="8" name="Elbow Connector 25"/>
            <p:cNvCxnSpPr>
              <a:stCxn id="3076" idx="3"/>
              <a:endCxn id="3077" idx="1"/>
            </p:cNvCxnSpPr>
            <p:nvPr/>
          </p:nvCxnSpPr>
          <p:spPr bwMode="auto">
            <a:xfrm>
              <a:off x="2657475" y="5367338"/>
              <a:ext cx="847725" cy="9525"/>
            </a:xfrm>
            <a:prstGeom prst="bentConnector3">
              <a:avLst>
                <a:gd name="adj1" fmla="val 50000"/>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3079" name="Picture 7"/>
            <p:cNvPicPr>
              <a:picLocks noChangeAspect="1" noChangeArrowheads="1"/>
            </p:cNvPicPr>
            <p:nvPr/>
          </p:nvPicPr>
          <p:blipFill>
            <a:blip r:embed="rId5"/>
            <a:srcRect/>
            <a:stretch>
              <a:fillRect/>
            </a:stretch>
          </p:blipFill>
          <p:spPr bwMode="auto">
            <a:xfrm>
              <a:off x="4038600" y="2924175"/>
              <a:ext cx="838200" cy="1343025"/>
            </a:xfrm>
            <a:prstGeom prst="rect">
              <a:avLst/>
            </a:prstGeom>
            <a:noFill/>
            <a:ln w="9525">
              <a:noFill/>
              <a:miter lim="800000"/>
              <a:headEnd/>
              <a:tailEnd/>
            </a:ln>
            <a:effectLst/>
          </p:spPr>
        </p:pic>
        <p:cxnSp>
          <p:nvCxnSpPr>
            <p:cNvPr id="20" name="Straight Arrow Connector 19"/>
            <p:cNvCxnSpPr>
              <a:stCxn id="3074" idx="2"/>
              <a:endCxn id="3076" idx="0"/>
            </p:cNvCxnSpPr>
            <p:nvPr/>
          </p:nvCxnSpPr>
          <p:spPr>
            <a:xfrm rot="5400000">
              <a:off x="1788319" y="4455319"/>
              <a:ext cx="533400" cy="47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074" idx="3"/>
              <a:endCxn id="3079" idx="1"/>
            </p:cNvCxnSpPr>
            <p:nvPr/>
          </p:nvCxnSpPr>
          <p:spPr>
            <a:xfrm flipV="1">
              <a:off x="2438400" y="3595688"/>
              <a:ext cx="1600200" cy="238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6"/>
            <a:srcRect/>
            <a:stretch>
              <a:fillRect/>
            </a:stretch>
          </p:blipFill>
          <p:spPr bwMode="auto">
            <a:xfrm>
              <a:off x="6019800" y="2971800"/>
              <a:ext cx="838200" cy="1209675"/>
            </a:xfrm>
            <a:prstGeom prst="rect">
              <a:avLst/>
            </a:prstGeom>
            <a:noFill/>
            <a:ln w="9525">
              <a:noFill/>
              <a:miter lim="800000"/>
              <a:headEnd/>
              <a:tailEnd/>
            </a:ln>
            <a:effectLst/>
          </p:spPr>
        </p:pic>
        <p:cxnSp>
          <p:nvCxnSpPr>
            <p:cNvPr id="13" name="Straight Arrow Connector 12"/>
            <p:cNvCxnSpPr>
              <a:stCxn id="3079" idx="3"/>
              <a:endCxn id="12" idx="1"/>
            </p:cNvCxnSpPr>
            <p:nvPr/>
          </p:nvCxnSpPr>
          <p:spPr>
            <a:xfrm flipV="1">
              <a:off x="4876800" y="3576638"/>
              <a:ext cx="1143000" cy="1905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7"/>
            <a:srcRect/>
            <a:stretch>
              <a:fillRect/>
            </a:stretch>
          </p:blipFill>
          <p:spPr bwMode="auto">
            <a:xfrm>
              <a:off x="5943600" y="4876800"/>
              <a:ext cx="1038225" cy="1047750"/>
            </a:xfrm>
            <a:prstGeom prst="rect">
              <a:avLst/>
            </a:prstGeom>
            <a:noFill/>
            <a:ln w="9525">
              <a:noFill/>
              <a:miter lim="800000"/>
              <a:headEnd/>
              <a:tailEnd/>
            </a:ln>
            <a:effectLst/>
          </p:spPr>
        </p:pic>
        <p:cxnSp>
          <p:nvCxnSpPr>
            <p:cNvPr id="17" name="Straight Arrow Connector 16"/>
            <p:cNvCxnSpPr>
              <a:stCxn id="12" idx="2"/>
              <a:endCxn id="1026" idx="0"/>
            </p:cNvCxnSpPr>
            <p:nvPr/>
          </p:nvCxnSpPr>
          <p:spPr>
            <a:xfrm rot="16200000" flipH="1">
              <a:off x="6103144" y="4517230"/>
              <a:ext cx="695325" cy="238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8"/>
            <a:srcRect/>
            <a:stretch>
              <a:fillRect/>
            </a:stretch>
          </p:blipFill>
          <p:spPr bwMode="auto">
            <a:xfrm>
              <a:off x="8001000" y="4933950"/>
              <a:ext cx="762000" cy="933450"/>
            </a:xfrm>
            <a:prstGeom prst="rect">
              <a:avLst/>
            </a:prstGeom>
            <a:noFill/>
            <a:ln w="9525">
              <a:noFill/>
              <a:miter lim="800000"/>
              <a:headEnd/>
              <a:tailEnd/>
            </a:ln>
            <a:effectLst/>
          </p:spPr>
        </p:pic>
        <p:sp>
          <p:nvSpPr>
            <p:cNvPr id="22" name="TextBox 21"/>
            <p:cNvSpPr txBox="1"/>
            <p:nvPr/>
          </p:nvSpPr>
          <p:spPr>
            <a:xfrm>
              <a:off x="7467600" y="5786735"/>
              <a:ext cx="1447800" cy="276999"/>
            </a:xfrm>
            <a:prstGeom prst="rect">
              <a:avLst/>
            </a:prstGeom>
            <a:noFill/>
          </p:spPr>
          <p:txBody>
            <a:bodyPr wrap="square" rtlCol="0">
              <a:spAutoFit/>
            </a:bodyPr>
            <a:lstStyle/>
            <a:p>
              <a:pPr algn="ctr"/>
              <a:r>
                <a:rPr lang="en-US" sz="1200" smtClean="0"/>
                <a:t>Màn hình QMS PK</a:t>
              </a:r>
              <a:endParaRPr lang="en-US" sz="1200"/>
            </a:p>
          </p:txBody>
        </p:sp>
        <p:cxnSp>
          <p:nvCxnSpPr>
            <p:cNvPr id="24" name="Straight Arrow Connector 23"/>
            <p:cNvCxnSpPr>
              <a:stCxn id="1026" idx="3"/>
              <a:endCxn id="1027" idx="1"/>
            </p:cNvCxnSpPr>
            <p:nvPr/>
          </p:nvCxnSpPr>
          <p:spPr>
            <a:xfrm>
              <a:off x="6981825" y="5400675"/>
              <a:ext cx="1019175"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457200" y="228600"/>
            <a:ext cx="8001000" cy="838200"/>
          </a:xfrm>
          <a:noFill/>
        </p:spPr>
        <p:txBody>
          <a:bodyPr>
            <a:normAutofit fontScale="90000"/>
          </a:bodyPr>
          <a:lstStyle/>
          <a:p>
            <a:pPr algn="ctr" eaLnBrk="1" hangingPunct="1">
              <a:lnSpc>
                <a:spcPct val="130000"/>
              </a:lnSpc>
            </a:pPr>
            <a:r>
              <a:rPr lang="en-US" sz="3600" b="1" smtClean="0">
                <a:solidFill>
                  <a:schemeClr val="tx1">
                    <a:lumMod val="85000"/>
                    <a:lumOff val="15000"/>
                  </a:schemeClr>
                </a:solidFill>
                <a:latin typeface="Arial" pitchFamily="34" charset="0"/>
                <a:cs typeface="Arial" pitchFamily="34" charset="0"/>
              </a:rPr>
              <a:t>E. QUẢN LÝ DƯỢC</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762000"/>
            <a:ext cx="7772400" cy="2438400"/>
          </a:xfrm>
          <a:prstGeom prst="rect">
            <a:avLst/>
          </a:prstGeom>
          <a:noFill/>
        </p:spPr>
        <p:txBody>
          <a:bodyPr vert="horz" lIns="91440" tIns="45720" rIns="91440" bIns="45720" rtlCol="0">
            <a:normAutofit fontScale="92500" lnSpcReduction="20000"/>
          </a:bodyPr>
          <a:lstStyle/>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Khai báo danh mục kho, tủ thuốc, thuốc…</a:t>
            </a:r>
          </a:p>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Nhập thuốc từ nhà cung cấp</a:t>
            </a: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Vận chuyển thuốc giữa các kho</a:t>
            </a:r>
            <a:endPar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Lập dự trù, cơ số tủ trực</a:t>
            </a:r>
          </a:p>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Cấp phát thuốc cho Bệnh nhân</a:t>
            </a: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Báo cáo Dược</a:t>
            </a:r>
            <a:endPar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p:txBody>
      </p:sp>
      <p:sp>
        <p:nvSpPr>
          <p:cNvPr id="18"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21</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457200" y="228600"/>
            <a:ext cx="8001000" cy="838200"/>
          </a:xfrm>
          <a:noFill/>
        </p:spPr>
        <p:txBody>
          <a:bodyPr>
            <a:normAutofit fontScale="90000"/>
          </a:bodyPr>
          <a:lstStyle/>
          <a:p>
            <a:pPr algn="ctr" eaLnBrk="1" hangingPunct="1">
              <a:lnSpc>
                <a:spcPct val="130000"/>
              </a:lnSpc>
            </a:pPr>
            <a:r>
              <a:rPr lang="en-US" sz="3600" b="1" smtClean="0">
                <a:solidFill>
                  <a:schemeClr val="tx1">
                    <a:lumMod val="85000"/>
                    <a:lumOff val="15000"/>
                  </a:schemeClr>
                </a:solidFill>
                <a:latin typeface="Arial" pitchFamily="34" charset="0"/>
                <a:cs typeface="Arial" pitchFamily="34" charset="0"/>
              </a:rPr>
              <a:t>F. QUẢN LÝ TIẾP ĐÓN-THĂM KHÁM</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762000"/>
            <a:ext cx="7772400" cy="2057400"/>
          </a:xfrm>
          <a:prstGeom prst="rect">
            <a:avLst/>
          </a:prstGeom>
          <a:noFill/>
        </p:spPr>
        <p:txBody>
          <a:bodyPr vert="horz" lIns="91440" tIns="45720" rIns="91440" bIns="45720" rtlCol="0">
            <a:normAutofit/>
          </a:bodyPr>
          <a:lstStyle/>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Tiếp nhận thông tin hành chính từ Bệnh nhân</a:t>
            </a:r>
          </a:p>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Chỉ định phòng khám cho bệnh nhân</a:t>
            </a: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Tạo số thứ tự chờ khám cho hệ thống QMS</a:t>
            </a:r>
            <a:endPar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Chỉ định cận lâm sàng, kê đơn thuốc</a:t>
            </a:r>
            <a:endPar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p:txBody>
      </p:sp>
      <p:sp>
        <p:nvSpPr>
          <p:cNvPr id="11" name="Rounded Rectangle 10"/>
          <p:cNvSpPr/>
          <p:nvPr/>
        </p:nvSpPr>
        <p:spPr bwMode="auto">
          <a:xfrm>
            <a:off x="1981200" y="3581400"/>
            <a:ext cx="18288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a:bodyPr>
          <a:lstStyle/>
          <a:p>
            <a:pPr algn="ctr">
              <a:defRPr/>
            </a:pPr>
            <a:r>
              <a:rPr lang="en-US" sz="1200" b="1" smtClean="0">
                <a:solidFill>
                  <a:srgbClr val="262626"/>
                </a:solidFill>
                <a:latin typeface="Arial" pitchFamily="34" charset="0"/>
                <a:cs typeface="Arial" pitchFamily="34" charset="0"/>
              </a:rPr>
              <a:t>Tiếp đón bệnh nhân</a:t>
            </a:r>
          </a:p>
          <a:p>
            <a:pPr algn="ctr">
              <a:defRPr/>
            </a:pPr>
            <a:r>
              <a:rPr lang="en-US" sz="1200" b="1" smtClean="0">
                <a:solidFill>
                  <a:srgbClr val="262626"/>
                </a:solidFill>
                <a:latin typeface="Arial" pitchFamily="34" charset="0"/>
                <a:cs typeface="Arial" pitchFamily="34" charset="0"/>
              </a:rPr>
              <a:t>(Họ tên, địa chỉ, đối tượng, thẻ BHYT…)</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cxnSp>
        <p:nvCxnSpPr>
          <p:cNvPr id="13" name="Straight Arrow Connector 12"/>
          <p:cNvCxnSpPr>
            <a:endCxn id="14" idx="1"/>
          </p:cNvCxnSpPr>
          <p:nvPr/>
        </p:nvCxnSpPr>
        <p:spPr bwMode="auto">
          <a:xfrm>
            <a:off x="3810000" y="4114800"/>
            <a:ext cx="4572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bwMode="auto">
          <a:xfrm>
            <a:off x="4267200" y="3581400"/>
            <a:ext cx="18288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a:bodyPr>
          <a:lstStyle/>
          <a:p>
            <a:pPr algn="ctr">
              <a:defRPr/>
            </a:pPr>
            <a:r>
              <a:rPr lang="en-US" sz="1200" b="1" smtClean="0">
                <a:solidFill>
                  <a:srgbClr val="262626"/>
                </a:solidFill>
                <a:latin typeface="Arial" pitchFamily="34" charset="0"/>
                <a:cs typeface="Arial" pitchFamily="34" charset="0"/>
              </a:rPr>
              <a:t>Chỉ định phòng khám</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sp>
        <p:nvSpPr>
          <p:cNvPr id="15" name="Rounded Rectangle 14"/>
          <p:cNvSpPr/>
          <p:nvPr/>
        </p:nvSpPr>
        <p:spPr bwMode="auto">
          <a:xfrm>
            <a:off x="6705600" y="3581400"/>
            <a:ext cx="18288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a:bodyPr>
          <a:lstStyle/>
          <a:p>
            <a:pPr algn="ctr">
              <a:defRPr/>
            </a:pPr>
            <a:r>
              <a:rPr lang="en-US" sz="1200" b="1" smtClean="0">
                <a:solidFill>
                  <a:srgbClr val="262626"/>
                </a:solidFill>
                <a:latin typeface="Arial" pitchFamily="34" charset="0"/>
                <a:cs typeface="Arial" pitchFamily="34" charset="0"/>
              </a:rPr>
              <a:t>Thăm khám + chỉ định cận lâm sàng</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sp>
        <p:nvSpPr>
          <p:cNvPr id="17" name="Rounded Rectangle 16"/>
          <p:cNvSpPr/>
          <p:nvPr/>
        </p:nvSpPr>
        <p:spPr bwMode="auto">
          <a:xfrm>
            <a:off x="6705600" y="5029200"/>
            <a:ext cx="18288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a:bodyPr>
          <a:lstStyle/>
          <a:p>
            <a:pPr algn="ctr">
              <a:defRPr/>
            </a:pPr>
            <a:r>
              <a:rPr lang="en-US" sz="1200" b="1" smtClean="0">
                <a:solidFill>
                  <a:srgbClr val="262626"/>
                </a:solidFill>
                <a:latin typeface="Arial" pitchFamily="34" charset="0"/>
                <a:cs typeface="Arial" pitchFamily="34" charset="0"/>
              </a:rPr>
              <a:t>Xem kết quả cận lâm sàng+ Kê đơn thuốc</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cxnSp>
        <p:nvCxnSpPr>
          <p:cNvPr id="19" name="Straight Arrow Connector 18"/>
          <p:cNvCxnSpPr>
            <a:endCxn id="15" idx="1"/>
          </p:cNvCxnSpPr>
          <p:nvPr/>
        </p:nvCxnSpPr>
        <p:spPr bwMode="auto">
          <a:xfrm>
            <a:off x="6096000" y="4114800"/>
            <a:ext cx="6096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2"/>
            <a:endCxn id="17" idx="0"/>
          </p:cNvCxnSpPr>
          <p:nvPr/>
        </p:nvCxnSpPr>
        <p:spPr bwMode="auto">
          <a:xfrm rot="5400000">
            <a:off x="7429500" y="4838700"/>
            <a:ext cx="3810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267200" y="5105400"/>
            <a:ext cx="1371600" cy="990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r>
              <a:rPr lang="en-US" sz="1200" b="1">
                <a:solidFill>
                  <a:schemeClr val="tx1">
                    <a:lumMod val="95000"/>
                    <a:lumOff val="5000"/>
                  </a:schemeClr>
                </a:solidFill>
                <a:latin typeface="Arial" pitchFamily="34" charset="0"/>
                <a:cs typeface="Arial" pitchFamily="34" charset="0"/>
              </a:rPr>
              <a:t>Kết </a:t>
            </a:r>
            <a:r>
              <a:rPr lang="en-US" sz="1200" b="1" smtClean="0">
                <a:solidFill>
                  <a:schemeClr val="tx1">
                    <a:lumMod val="95000"/>
                    <a:lumOff val="5000"/>
                  </a:schemeClr>
                </a:solidFill>
                <a:latin typeface="Arial" pitchFamily="34" charset="0"/>
                <a:cs typeface="Arial" pitchFamily="34" charset="0"/>
              </a:rPr>
              <a:t>thúc thăm khám</a:t>
            </a:r>
            <a:endParaRPr lang="en-US" sz="1200" b="1">
              <a:solidFill>
                <a:schemeClr val="tx1">
                  <a:lumMod val="95000"/>
                  <a:lumOff val="5000"/>
                </a:schemeClr>
              </a:solidFill>
              <a:latin typeface="Arial" pitchFamily="34" charset="0"/>
              <a:cs typeface="Arial" pitchFamily="34" charset="0"/>
            </a:endParaRPr>
          </a:p>
        </p:txBody>
      </p:sp>
      <p:cxnSp>
        <p:nvCxnSpPr>
          <p:cNvPr id="28" name="Straight Arrow Connector 27"/>
          <p:cNvCxnSpPr>
            <a:stCxn id="17" idx="1"/>
            <a:endCxn id="27" idx="6"/>
          </p:cNvCxnSpPr>
          <p:nvPr/>
        </p:nvCxnSpPr>
        <p:spPr bwMode="auto">
          <a:xfrm rot="10800000" flipV="1">
            <a:off x="5638800" y="5562600"/>
            <a:ext cx="1066800" cy="38100"/>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04800" y="3733800"/>
            <a:ext cx="762000" cy="7620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r>
              <a:rPr lang="en-US" sz="1200" b="1" smtClean="0">
                <a:solidFill>
                  <a:schemeClr val="tx1">
                    <a:lumMod val="95000"/>
                    <a:lumOff val="5000"/>
                  </a:schemeClr>
                </a:solidFill>
                <a:latin typeface="Arial" pitchFamily="34" charset="0"/>
                <a:cs typeface="Arial" pitchFamily="34" charset="0"/>
              </a:rPr>
              <a:t>Bắt đầu</a:t>
            </a:r>
            <a:endParaRPr lang="en-US" sz="1200" b="1">
              <a:solidFill>
                <a:schemeClr val="tx1">
                  <a:lumMod val="95000"/>
                  <a:lumOff val="5000"/>
                </a:schemeClr>
              </a:solidFill>
              <a:latin typeface="Arial" pitchFamily="34" charset="0"/>
              <a:cs typeface="Arial" pitchFamily="34" charset="0"/>
            </a:endParaRPr>
          </a:p>
        </p:txBody>
      </p:sp>
      <p:cxnSp>
        <p:nvCxnSpPr>
          <p:cNvPr id="32" name="Straight Arrow Connector 31"/>
          <p:cNvCxnSpPr>
            <a:endCxn id="11" idx="1"/>
          </p:cNvCxnSpPr>
          <p:nvPr/>
        </p:nvCxnSpPr>
        <p:spPr bwMode="auto">
          <a:xfrm>
            <a:off x="1066800" y="4114800"/>
            <a:ext cx="9144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22</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0" y="1143000"/>
            <a:ext cx="9144000" cy="838200"/>
          </a:xfrm>
          <a:noFill/>
        </p:spPr>
        <p:txBody>
          <a:bodyPr>
            <a:normAutofit fontScale="90000"/>
          </a:bodyPr>
          <a:lstStyle/>
          <a:p>
            <a:pPr algn="ctr">
              <a:lnSpc>
                <a:spcPct val="130000"/>
              </a:lnSpc>
            </a:pPr>
            <a:r>
              <a:rPr lang="en-US" b="1" smtClean="0">
                <a:solidFill>
                  <a:schemeClr val="tx1">
                    <a:lumMod val="85000"/>
                    <a:lumOff val="15000"/>
                  </a:schemeClr>
                </a:solidFill>
                <a:latin typeface="Arial" pitchFamily="34" charset="0"/>
                <a:cs typeface="Arial" pitchFamily="34" charset="0"/>
              </a:rPr>
              <a:t>G</a:t>
            </a:r>
            <a:r>
              <a:rPr lang="en-US" sz="3600" b="1" smtClean="0">
                <a:solidFill>
                  <a:schemeClr val="tx1">
                    <a:lumMod val="85000"/>
                    <a:lumOff val="15000"/>
                  </a:schemeClr>
                </a:solidFill>
                <a:latin typeface="Arial" pitchFamily="34" charset="0"/>
                <a:cs typeface="Arial" pitchFamily="34" charset="0"/>
              </a:rPr>
              <a:t>. QUẢN LÝ KHOA PHÒNG CHỨC NĂNG</a:t>
            </a:r>
            <a:br>
              <a:rPr lang="en-US" sz="3600" b="1" smtClean="0">
                <a:solidFill>
                  <a:schemeClr val="tx1">
                    <a:lumMod val="85000"/>
                    <a:lumOff val="15000"/>
                  </a:schemeClr>
                </a:solidFill>
                <a:latin typeface="Arial" pitchFamily="34" charset="0"/>
                <a:cs typeface="Arial" pitchFamily="34" charset="0"/>
              </a:rPr>
            </a:br>
            <a:r>
              <a:rPr lang="en-US" sz="2200" b="1" smtClean="0">
                <a:solidFill>
                  <a:schemeClr val="tx1">
                    <a:lumMod val="85000"/>
                    <a:lumOff val="15000"/>
                  </a:schemeClr>
                </a:solidFill>
                <a:latin typeface="Arial" pitchFamily="34" charset="0"/>
                <a:cs typeface="Arial" pitchFamily="34" charset="0"/>
              </a:rPr>
              <a:t>(Khoa CĐHA, Phòng siêu âm, nội soi, điện tim, xét nghiệm...)</a:t>
            </a:r>
            <a:r>
              <a:rPr lang="en-US" b="1" smtClean="0">
                <a:solidFill>
                  <a:schemeClr val="tx1">
                    <a:lumMod val="85000"/>
                    <a:lumOff val="15000"/>
                  </a:schemeClr>
                </a:solidFill>
                <a:latin typeface="Arial" pitchFamily="34" charset="0"/>
                <a:cs typeface="Arial" pitchFamily="34" charset="0"/>
              </a:rPr>
              <a:t/>
            </a:r>
            <a:br>
              <a:rPr lang="en-US" b="1" smtClean="0">
                <a:solidFill>
                  <a:schemeClr val="tx1">
                    <a:lumMod val="85000"/>
                    <a:lumOff val="15000"/>
                  </a:schemeClr>
                </a:solidFill>
                <a:latin typeface="Arial" pitchFamily="34" charset="0"/>
                <a:cs typeface="Arial" pitchFamily="34" charset="0"/>
              </a:rPr>
            </a:br>
            <a:r>
              <a:rPr lang="en-US" sz="3600" b="1" smtClean="0">
                <a:solidFill>
                  <a:schemeClr val="tx1">
                    <a:lumMod val="85000"/>
                    <a:lumOff val="15000"/>
                  </a:schemeClr>
                </a:solidFill>
                <a:latin typeface="Arial" pitchFamily="34" charset="0"/>
                <a:cs typeface="Arial" pitchFamily="34" charset="0"/>
              </a:rPr>
              <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2209800"/>
            <a:ext cx="7772400" cy="3581400"/>
          </a:xfrm>
          <a:prstGeom prst="rect">
            <a:avLst/>
          </a:prstGeom>
          <a:noFill/>
        </p:spPr>
        <p:txBody>
          <a:bodyPr vert="horz" lIns="91440" tIns="45720" rIns="91440" bIns="45720" rtlCol="0">
            <a:normAutofit/>
          </a:bodyPr>
          <a:lstStyle/>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Kết nối lấy dữ liệu chỉ định từ các phòng khám</a:t>
            </a: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Cập nhật trạng thái thực hiện, kết quả, in phiếu trả kết quả</a:t>
            </a:r>
          </a:p>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Xác nhận dữ liệu trả về phòng khám</a:t>
            </a:r>
          </a:p>
        </p:txBody>
      </p:sp>
      <p:sp>
        <p:nvSpPr>
          <p:cNvPr id="17"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23</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457200" y="228600"/>
            <a:ext cx="8001000" cy="838200"/>
          </a:xfrm>
          <a:noFill/>
        </p:spPr>
        <p:txBody>
          <a:bodyPr>
            <a:normAutofit fontScale="90000"/>
          </a:bodyPr>
          <a:lstStyle/>
          <a:p>
            <a:pPr algn="ctr" eaLnBrk="1" hangingPunct="1">
              <a:lnSpc>
                <a:spcPct val="130000"/>
              </a:lnSpc>
            </a:pPr>
            <a:r>
              <a:rPr lang="en-US" b="1" smtClean="0">
                <a:solidFill>
                  <a:schemeClr val="tx1">
                    <a:lumMod val="85000"/>
                    <a:lumOff val="15000"/>
                  </a:schemeClr>
                </a:solidFill>
                <a:latin typeface="Arial" pitchFamily="34" charset="0"/>
                <a:cs typeface="Arial" pitchFamily="34" charset="0"/>
              </a:rPr>
              <a:t>H</a:t>
            </a:r>
            <a:r>
              <a:rPr lang="en-US" sz="3600" b="1" smtClean="0">
                <a:solidFill>
                  <a:schemeClr val="tx1">
                    <a:lumMod val="85000"/>
                    <a:lumOff val="15000"/>
                  </a:schemeClr>
                </a:solidFill>
                <a:latin typeface="Arial" pitchFamily="34" charset="0"/>
                <a:cs typeface="Arial" pitchFamily="34" charset="0"/>
              </a:rPr>
              <a:t>. QUẢN LÝ KCB NỘI TRÚ</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762000"/>
            <a:ext cx="7772400" cy="2438400"/>
          </a:xfrm>
          <a:prstGeom prst="rect">
            <a:avLst/>
          </a:prstGeom>
          <a:noFill/>
        </p:spPr>
        <p:txBody>
          <a:bodyPr vert="horz" lIns="91440" tIns="45720" rIns="91440" bIns="45720" rtlCol="0">
            <a:normAutofit fontScale="92500" lnSpcReduction="20000"/>
          </a:bodyPr>
          <a:lstStyle/>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Phân buồng giường, chuyển khoa,…</a:t>
            </a:r>
            <a:endPar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Quản lý Lập phiếu điều trị hằng ngày(Chỉ định CLS, kê đơn thuốc…)</a:t>
            </a:r>
            <a:endPar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Quản lý lập phiếu chăm sóc sức khỏe hằng ngày.</a:t>
            </a:r>
          </a:p>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Tổng hợp dữ liệu ra viện</a:t>
            </a: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Xác nhận cho ra viện, in phiếu.</a:t>
            </a:r>
            <a:endPar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p:txBody>
      </p:sp>
      <p:sp>
        <p:nvSpPr>
          <p:cNvPr id="18"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24</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457200" y="228600"/>
            <a:ext cx="8001000" cy="838200"/>
          </a:xfrm>
          <a:noFill/>
        </p:spPr>
        <p:txBody>
          <a:bodyPr>
            <a:normAutofit fontScale="90000"/>
          </a:bodyPr>
          <a:lstStyle/>
          <a:p>
            <a:pPr algn="ctr" eaLnBrk="1" hangingPunct="1">
              <a:lnSpc>
                <a:spcPct val="130000"/>
              </a:lnSpc>
            </a:pPr>
            <a:r>
              <a:rPr lang="en-US" sz="3600" b="1" smtClean="0">
                <a:solidFill>
                  <a:schemeClr val="tx1">
                    <a:lumMod val="85000"/>
                    <a:lumOff val="15000"/>
                  </a:schemeClr>
                </a:solidFill>
                <a:latin typeface="Arial" pitchFamily="34" charset="0"/>
                <a:cs typeface="Arial" pitchFamily="34" charset="0"/>
              </a:rPr>
              <a:t>I. QUẢN LÝ THANH TOÁN</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762000"/>
            <a:ext cx="7772400" cy="1676400"/>
          </a:xfrm>
          <a:prstGeom prst="rect">
            <a:avLst/>
          </a:prstGeom>
          <a:noFill/>
        </p:spPr>
        <p:txBody>
          <a:bodyPr vert="horz" lIns="91440" tIns="45720" rIns="91440" bIns="45720" rtlCol="0">
            <a:normAutofit fontScale="92500" lnSpcReduction="10000"/>
          </a:bodyPr>
          <a:lstStyle/>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Thanh toán cho các đối tượng KCB: BHYT và Dịch vụ</a:t>
            </a:r>
          </a:p>
          <a:p>
            <a:pPr marL="457200" indent="-457200">
              <a:lnSpc>
                <a:spcPct val="115000"/>
              </a:lnSpc>
              <a:spcBef>
                <a:spcPct val="20000"/>
              </a:spcBef>
              <a:buFont typeface="Wingdings" pitchFamily="2" charset="2"/>
              <a:buChar char="Ø"/>
            </a:pPr>
            <a:r>
              <a:rPr lang="en-US" sz="2400" b="1" smtClean="0">
                <a:solidFill>
                  <a:schemeClr val="tx1">
                    <a:lumMod val="85000"/>
                    <a:lumOff val="15000"/>
                  </a:schemeClr>
                </a:solidFill>
                <a:latin typeface="Arial" pitchFamily="34" charset="0"/>
                <a:cs typeface="Arial" pitchFamily="34" charset="0"/>
              </a:rPr>
              <a:t>Quản lý tạm ứng, hoàn ứng</a:t>
            </a:r>
            <a:endPar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In phôi BHYT, in phiếu thanh toán,…</a:t>
            </a:r>
          </a:p>
        </p:txBody>
      </p:sp>
      <p:sp>
        <p:nvSpPr>
          <p:cNvPr id="11" name="Rounded Rectangle 10"/>
          <p:cNvSpPr/>
          <p:nvPr/>
        </p:nvSpPr>
        <p:spPr bwMode="auto">
          <a:xfrm>
            <a:off x="3048000" y="2743200"/>
            <a:ext cx="18288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a:bodyPr>
          <a:lstStyle/>
          <a:p>
            <a:pPr algn="ctr">
              <a:defRPr/>
            </a:pPr>
            <a:r>
              <a:rPr lang="en-US" sz="1200" b="1" smtClean="0">
                <a:solidFill>
                  <a:srgbClr val="262626"/>
                </a:solidFill>
                <a:latin typeface="Arial" pitchFamily="34" charset="0"/>
                <a:cs typeface="Arial" pitchFamily="34" charset="0"/>
              </a:rPr>
              <a:t>Tìm kiếm bệnh nhân cần thanh toán( gõ mã nhanh, tìm trên lưới…)</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sp>
        <p:nvSpPr>
          <p:cNvPr id="13" name="Rounded Rectangle 12"/>
          <p:cNvSpPr/>
          <p:nvPr/>
        </p:nvSpPr>
        <p:spPr bwMode="auto">
          <a:xfrm>
            <a:off x="5638800" y="2743200"/>
            <a:ext cx="18288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a:bodyPr>
          <a:lstStyle/>
          <a:p>
            <a:pPr algn="ctr">
              <a:defRPr/>
            </a:pPr>
            <a:r>
              <a:rPr lang="en-US" sz="1200" b="1" smtClean="0">
                <a:solidFill>
                  <a:srgbClr val="262626"/>
                </a:solidFill>
                <a:latin typeface="Arial" pitchFamily="34" charset="0"/>
                <a:cs typeface="Arial" pitchFamily="34" charset="0"/>
              </a:rPr>
              <a:t>Thực hiện thanh toán, tạm ứng, hoàn ứng</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sp>
        <p:nvSpPr>
          <p:cNvPr id="14" name="Rounded Rectangle 13"/>
          <p:cNvSpPr/>
          <p:nvPr/>
        </p:nvSpPr>
        <p:spPr bwMode="auto">
          <a:xfrm>
            <a:off x="7772400" y="2743200"/>
            <a:ext cx="10668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lnSpcReduction="10000"/>
          </a:bodyPr>
          <a:lstStyle/>
          <a:p>
            <a:pPr algn="ctr">
              <a:defRPr/>
            </a:pPr>
            <a:r>
              <a:rPr lang="en-US" sz="1200" b="1" smtClean="0">
                <a:solidFill>
                  <a:srgbClr val="262626"/>
                </a:solidFill>
                <a:latin typeface="Arial" pitchFamily="34" charset="0"/>
                <a:cs typeface="Arial" pitchFamily="34" charset="0"/>
              </a:rPr>
              <a:t>In phiếu thu, hóa đơn, phiếu tạm ứng…</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cxnSp>
        <p:nvCxnSpPr>
          <p:cNvPr id="18" name="Straight Arrow Connector 17"/>
          <p:cNvCxnSpPr>
            <a:endCxn id="11" idx="1"/>
          </p:cNvCxnSpPr>
          <p:nvPr/>
        </p:nvCxnSpPr>
        <p:spPr bwMode="auto">
          <a:xfrm flipV="1">
            <a:off x="1571625" y="3276600"/>
            <a:ext cx="1476375" cy="19050"/>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3"/>
            <a:endCxn id="13" idx="1"/>
          </p:cNvCxnSpPr>
          <p:nvPr/>
        </p:nvCxnSpPr>
        <p:spPr bwMode="auto">
          <a:xfrm>
            <a:off x="4876800" y="3276600"/>
            <a:ext cx="7620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3"/>
            <a:endCxn id="14" idx="1"/>
          </p:cNvCxnSpPr>
          <p:nvPr/>
        </p:nvCxnSpPr>
        <p:spPr bwMode="auto">
          <a:xfrm>
            <a:off x="7467600" y="3276600"/>
            <a:ext cx="3048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0" name="Flowchart: Decision 29"/>
          <p:cNvSpPr/>
          <p:nvPr/>
        </p:nvSpPr>
        <p:spPr bwMode="auto">
          <a:xfrm>
            <a:off x="5638800" y="4572000"/>
            <a:ext cx="1828800" cy="838200"/>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a:solidFill>
                  <a:srgbClr val="262626"/>
                </a:solidFill>
                <a:latin typeface="Calibri" pitchFamily="34" charset="0"/>
                <a:cs typeface="Calibri" pitchFamily="34" charset="0"/>
              </a:rPr>
              <a:t>BHYT?</a:t>
            </a:r>
          </a:p>
        </p:txBody>
      </p:sp>
      <p:cxnSp>
        <p:nvCxnSpPr>
          <p:cNvPr id="37" name="Straight Arrow Connector 36"/>
          <p:cNvCxnSpPr>
            <a:stCxn id="13" idx="2"/>
            <a:endCxn id="30" idx="0"/>
          </p:cNvCxnSpPr>
          <p:nvPr/>
        </p:nvCxnSpPr>
        <p:spPr bwMode="auto">
          <a:xfrm rot="5400000">
            <a:off x="6172200" y="4191000"/>
            <a:ext cx="7620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bwMode="auto">
          <a:xfrm>
            <a:off x="3048000" y="4495800"/>
            <a:ext cx="18288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normAutofit/>
          </a:bodyPr>
          <a:lstStyle/>
          <a:p>
            <a:pPr algn="ctr">
              <a:defRPr/>
            </a:pPr>
            <a:r>
              <a:rPr lang="en-US" sz="1200" b="1" smtClean="0">
                <a:solidFill>
                  <a:srgbClr val="262626"/>
                </a:solidFill>
                <a:latin typeface="Arial" pitchFamily="34" charset="0"/>
                <a:cs typeface="Arial" pitchFamily="34" charset="0"/>
              </a:rPr>
              <a:t>In phôi BHYT</a:t>
            </a:r>
            <a:endParaRPr lang="en-US" sz="1200" b="1">
              <a:solidFill>
                <a:srgbClr val="262626"/>
              </a:solidFill>
              <a:latin typeface="Arial" pitchFamily="34" charset="0"/>
              <a:cs typeface="Arial" pitchFamily="34" charset="0"/>
            </a:endParaRPr>
          </a:p>
          <a:p>
            <a:pPr>
              <a:defRPr/>
            </a:pPr>
            <a:endParaRPr lang="en-US" sz="1200" b="1">
              <a:solidFill>
                <a:srgbClr val="262626"/>
              </a:solidFill>
              <a:latin typeface="Arial" pitchFamily="34" charset="0"/>
              <a:cs typeface="Arial" pitchFamily="34" charset="0"/>
            </a:endParaRPr>
          </a:p>
        </p:txBody>
      </p:sp>
      <p:cxnSp>
        <p:nvCxnSpPr>
          <p:cNvPr id="41" name="Straight Arrow Connector 40"/>
          <p:cNvCxnSpPr>
            <a:stCxn id="30" idx="1"/>
            <a:endCxn id="40" idx="3"/>
          </p:cNvCxnSpPr>
          <p:nvPr/>
        </p:nvCxnSpPr>
        <p:spPr bwMode="auto">
          <a:xfrm rot="10800000" flipV="1">
            <a:off x="4876800" y="4991100"/>
            <a:ext cx="762000" cy="38100"/>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bwMode="auto">
          <a:xfrm>
            <a:off x="4953000" y="4800600"/>
            <a:ext cx="685800" cy="276999"/>
          </a:xfrm>
          <a:prstGeom prst="rect">
            <a:avLst/>
          </a:prstGeom>
          <a:noFill/>
          <a:ln>
            <a:noFill/>
          </a:ln>
        </p:spPr>
        <p:txBody>
          <a:bodyPr>
            <a:spAutoFit/>
          </a:bodyPr>
          <a:lstStyle/>
          <a:p>
            <a:pPr>
              <a:defRPr/>
            </a:pPr>
            <a:r>
              <a:rPr lang="en-US" sz="1200" b="1">
                <a:solidFill>
                  <a:schemeClr val="tx1">
                    <a:lumMod val="85000"/>
                    <a:lumOff val="15000"/>
                  </a:schemeClr>
                </a:solidFill>
                <a:latin typeface="Arial" pitchFamily="34" charset="0"/>
                <a:cs typeface="Arial" pitchFamily="34" charset="0"/>
              </a:rPr>
              <a:t>Đúng</a:t>
            </a:r>
          </a:p>
        </p:txBody>
      </p:sp>
      <p:sp>
        <p:nvSpPr>
          <p:cNvPr id="17"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25</a:t>
            </a:fld>
            <a:r>
              <a:rPr lang="en-US" b="1" smtClean="0">
                <a:solidFill>
                  <a:schemeClr val="tx1">
                    <a:lumMod val="85000"/>
                    <a:lumOff val="15000"/>
                  </a:schemeClr>
                </a:solidFill>
                <a:latin typeface="Arial" pitchFamily="34" charset="0"/>
                <a:cs typeface="Arial" pitchFamily="34" charset="0"/>
              </a:rPr>
              <a:t> </a:t>
            </a:r>
          </a:p>
        </p:txBody>
      </p:sp>
      <p:pic>
        <p:nvPicPr>
          <p:cNvPr id="1026" name="Picture 2"/>
          <p:cNvPicPr>
            <a:picLocks noChangeAspect="1" noChangeArrowheads="1"/>
          </p:cNvPicPr>
          <p:nvPr/>
        </p:nvPicPr>
        <p:blipFill>
          <a:blip r:embed="rId2"/>
          <a:srcRect/>
          <a:stretch>
            <a:fillRect/>
          </a:stretch>
        </p:blipFill>
        <p:spPr bwMode="auto">
          <a:xfrm>
            <a:off x="381000" y="2743200"/>
            <a:ext cx="1272619" cy="114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457200" y="228600"/>
            <a:ext cx="8001000" cy="838200"/>
          </a:xfrm>
          <a:noFill/>
        </p:spPr>
        <p:txBody>
          <a:bodyPr>
            <a:normAutofit fontScale="90000"/>
          </a:bodyPr>
          <a:lstStyle/>
          <a:p>
            <a:pPr algn="ctr" eaLnBrk="1" hangingPunct="1">
              <a:lnSpc>
                <a:spcPct val="130000"/>
              </a:lnSpc>
            </a:pPr>
            <a:r>
              <a:rPr lang="en-US" sz="3600" b="1" smtClean="0">
                <a:solidFill>
                  <a:schemeClr val="tx1">
                    <a:lumMod val="85000"/>
                    <a:lumOff val="15000"/>
                  </a:schemeClr>
                </a:solidFill>
                <a:latin typeface="Arial" pitchFamily="34" charset="0"/>
                <a:cs typeface="Arial" pitchFamily="34" charset="0"/>
              </a:rPr>
              <a:t>J. PHÂN HỆ BÁO CÁO</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762000"/>
            <a:ext cx="7772400" cy="5715000"/>
          </a:xfrm>
          <a:prstGeom prst="rect">
            <a:avLst/>
          </a:prstGeom>
          <a:noFill/>
        </p:spPr>
        <p:txBody>
          <a:bodyPr vert="horz" lIns="91440" tIns="45720" rIns="91440" bIns="45720" rtlCol="0">
            <a:normAutofit/>
          </a:bodyPr>
          <a:lstStyle/>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Các mẫu báo cáo BHYT ban hành theo quy định của nhà nước: 79A,14A,05A,21A,20A,…</a:t>
            </a:r>
          </a:p>
          <a:p>
            <a:pPr marL="457200" indent="-457200">
              <a:lnSpc>
                <a:spcPct val="115000"/>
              </a:lnSpc>
              <a:spcBef>
                <a:spcPct val="20000"/>
              </a:spcBef>
              <a:buFont typeface="Wingdings" pitchFamily="2" charset="2"/>
              <a:buChar char="Ø"/>
            </a:pPr>
            <a:r>
              <a:rPr kumimoji="0" lang="en-US" sz="24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Các báo cáo khác: </a:t>
            </a:r>
          </a:p>
          <a:p>
            <a:pPr marL="457200" indent="-457200">
              <a:lnSpc>
                <a:spcPct val="115000"/>
              </a:lnSpc>
              <a:spcBef>
                <a:spcPct val="20000"/>
              </a:spcBef>
              <a:buFontTx/>
              <a:buChar char="-"/>
            </a:pPr>
            <a:r>
              <a:rPr kumimoji="0" lang="en-US" sz="16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Báo cáo Danh sách BN tiếp đón trong ngày</a:t>
            </a:r>
          </a:p>
          <a:p>
            <a:pPr marL="457200" indent="-457200">
              <a:lnSpc>
                <a:spcPct val="115000"/>
              </a:lnSpc>
              <a:spcBef>
                <a:spcPct val="20000"/>
              </a:spcBef>
              <a:buFontTx/>
              <a:buChar char="-"/>
            </a:pPr>
            <a:r>
              <a:rPr kumimoji="0" lang="en-US" sz="16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Báo cáo doanh thu phòng khám</a:t>
            </a:r>
          </a:p>
          <a:p>
            <a:pPr marL="457200" indent="-457200">
              <a:lnSpc>
                <a:spcPct val="115000"/>
              </a:lnSpc>
              <a:spcBef>
                <a:spcPct val="20000"/>
              </a:spcBef>
              <a:buFontTx/>
              <a:buChar char="-"/>
            </a:pPr>
            <a:r>
              <a:rPr kumimoji="0" lang="en-US" sz="16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Báo cáo Bệnh nhân lĩnh thuốc</a:t>
            </a:r>
          </a:p>
          <a:p>
            <a:pPr marL="457200" indent="-457200">
              <a:lnSpc>
                <a:spcPct val="115000"/>
              </a:lnSpc>
              <a:spcBef>
                <a:spcPct val="20000"/>
              </a:spcBef>
              <a:buFontTx/>
              <a:buChar char="-"/>
            </a:pPr>
            <a:r>
              <a:rPr kumimoji="0" lang="en-US" sz="16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Báo cáo thu tiền CLS</a:t>
            </a:r>
          </a:p>
          <a:p>
            <a:pPr marL="457200" indent="-457200">
              <a:lnSpc>
                <a:spcPct val="115000"/>
              </a:lnSpc>
              <a:spcBef>
                <a:spcPct val="20000"/>
              </a:spcBef>
              <a:buFontTx/>
              <a:buChar char="-"/>
            </a:pPr>
            <a:r>
              <a:rPr kumimoji="0" lang="en-US" sz="16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Báo cáo doanh thu theo phòng khám</a:t>
            </a:r>
          </a:p>
          <a:p>
            <a:pPr marL="457200" indent="-457200">
              <a:lnSpc>
                <a:spcPct val="115000"/>
              </a:lnSpc>
              <a:spcBef>
                <a:spcPct val="20000"/>
              </a:spcBef>
              <a:buFontTx/>
              <a:buChar char="-"/>
            </a:pPr>
            <a:r>
              <a:rPr kumimoji="0" lang="en-US" sz="16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Báo cáo phát thuốc theo đơn kê của Bác sĩ</a:t>
            </a:r>
          </a:p>
          <a:p>
            <a:pPr marL="457200" indent="-457200">
              <a:lnSpc>
                <a:spcPct val="115000"/>
              </a:lnSpc>
              <a:spcBef>
                <a:spcPct val="20000"/>
              </a:spcBef>
              <a:buFontTx/>
              <a:buChar char="-"/>
            </a:pPr>
            <a:r>
              <a:rPr lang="en-US" sz="1600" b="1" smtClean="0">
                <a:solidFill>
                  <a:schemeClr val="tx1">
                    <a:lumMod val="85000"/>
                    <a:lumOff val="15000"/>
                  </a:schemeClr>
                </a:solidFill>
                <a:latin typeface="Arial" pitchFamily="34" charset="0"/>
                <a:cs typeface="Arial" pitchFamily="34" charset="0"/>
              </a:rPr>
              <a:t>Báo cáo thu tiền theo thu ngân viên</a:t>
            </a:r>
          </a:p>
          <a:p>
            <a:pPr marL="457200" indent="-457200">
              <a:lnSpc>
                <a:spcPct val="115000"/>
              </a:lnSpc>
              <a:spcBef>
                <a:spcPct val="20000"/>
              </a:spcBef>
              <a:buFontTx/>
              <a:buChar char="-"/>
            </a:pPr>
            <a:r>
              <a:rPr kumimoji="0" lang="en-US" sz="16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rPr>
              <a:t>Báo cáo tiếp đón bệnh nhân theo người nhập, theo khoa phòng</a:t>
            </a:r>
          </a:p>
          <a:p>
            <a:pPr marL="457200" indent="-457200">
              <a:lnSpc>
                <a:spcPct val="115000"/>
              </a:lnSpc>
              <a:spcBef>
                <a:spcPct val="20000"/>
              </a:spcBef>
              <a:buFontTx/>
              <a:buChar char="-"/>
            </a:pPr>
            <a:r>
              <a:rPr lang="en-US" sz="1600" b="1" smtClean="0">
                <a:solidFill>
                  <a:schemeClr val="tx1">
                    <a:lumMod val="85000"/>
                    <a:lumOff val="15000"/>
                  </a:schemeClr>
                </a:solidFill>
                <a:latin typeface="Arial" pitchFamily="34" charset="0"/>
                <a:cs typeface="Arial" pitchFamily="34" charset="0"/>
              </a:rPr>
              <a:t>…….</a:t>
            </a:r>
            <a:endParaRPr kumimoji="0" lang="en-US" sz="16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p:txBody>
      </p:sp>
      <p:sp>
        <p:nvSpPr>
          <p:cNvPr id="4"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26</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457200" y="228600"/>
            <a:ext cx="8001000" cy="838200"/>
          </a:xfrm>
          <a:noFill/>
        </p:spPr>
        <p:txBody>
          <a:bodyPr>
            <a:normAutofit fontScale="90000"/>
          </a:bodyPr>
          <a:lstStyle/>
          <a:p>
            <a:pPr algn="ctr" eaLnBrk="1" hangingPunct="1">
              <a:lnSpc>
                <a:spcPct val="130000"/>
              </a:lnSpc>
            </a:pPr>
            <a:r>
              <a:rPr lang="en-US" b="1" smtClean="0">
                <a:solidFill>
                  <a:schemeClr val="tx1">
                    <a:lumMod val="85000"/>
                    <a:lumOff val="15000"/>
                  </a:schemeClr>
                </a:solidFill>
                <a:latin typeface="Arial" pitchFamily="34" charset="0"/>
                <a:cs typeface="Arial" pitchFamily="34" charset="0"/>
              </a:rPr>
              <a:t>HIỆN TRẠNG ĐƠN VỊ</a:t>
            </a:r>
            <a:r>
              <a:rPr lang="en-US" sz="3600" b="1" smtClean="0">
                <a:solidFill>
                  <a:schemeClr val="tx1">
                    <a:lumMod val="85000"/>
                    <a:lumOff val="15000"/>
                  </a:schemeClr>
                </a:solidFill>
                <a:latin typeface="Arial" pitchFamily="34" charset="0"/>
                <a:cs typeface="Arial" pitchFamily="34" charset="0"/>
              </a:rPr>
              <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762000"/>
            <a:ext cx="7772400" cy="5715000"/>
          </a:xfrm>
          <a:prstGeom prst="rect">
            <a:avLst/>
          </a:prstGeom>
          <a:noFill/>
        </p:spPr>
        <p:txBody>
          <a:bodyPr vert="horz" lIns="91440" tIns="45720" rIns="91440" bIns="45720" rtlCol="0">
            <a:normAutofit/>
          </a:bodyPr>
          <a:lstStyle/>
          <a:p>
            <a:pPr marL="457200" indent="-457200">
              <a:lnSpc>
                <a:spcPct val="115000"/>
              </a:lnSpc>
              <a:spcBef>
                <a:spcPct val="20000"/>
              </a:spcBef>
              <a:buFont typeface="Wingdings" pitchFamily="2" charset="2"/>
              <a:buChar char="Ø"/>
            </a:pPr>
            <a:r>
              <a:rPr lang="en-US" sz="2000" b="1" smtClean="0">
                <a:solidFill>
                  <a:schemeClr val="tx1">
                    <a:lumMod val="85000"/>
                    <a:lumOff val="15000"/>
                  </a:schemeClr>
                </a:solidFill>
                <a:latin typeface="Arial" pitchFamily="34" charset="0"/>
                <a:cs typeface="Arial" pitchFamily="34" charset="0"/>
              </a:rPr>
              <a:t>Hệ thống phần mềm chưa áp dụng toàn diện, chạy còn lẻ tẻ tại một số phòng ban. Có phòng dùng phần mềm để làm, có phòng lại làm bằng tay</a:t>
            </a:r>
          </a:p>
          <a:p>
            <a:pPr marL="457200" indent="-457200">
              <a:lnSpc>
                <a:spcPct val="115000"/>
              </a:lnSpc>
              <a:spcBef>
                <a:spcPct val="20000"/>
              </a:spcBef>
              <a:buFont typeface="Wingdings" pitchFamily="2" charset="2"/>
              <a:buChar char="Ø"/>
            </a:pPr>
            <a:r>
              <a:rPr lang="en-US" sz="2000" b="1" smtClean="0">
                <a:solidFill>
                  <a:schemeClr val="tx1">
                    <a:lumMod val="85000"/>
                    <a:lumOff val="15000"/>
                  </a:schemeClr>
                </a:solidFill>
                <a:latin typeface="Arial" pitchFamily="34" charset="0"/>
                <a:cs typeface="Arial" pitchFamily="34" charset="0"/>
              </a:rPr>
              <a:t>Hệ thống báo cáo chưa đầy đủ, nhất là các báo cáo ngoài BHYT</a:t>
            </a:r>
          </a:p>
          <a:p>
            <a:pPr marL="457200" indent="-457200">
              <a:lnSpc>
                <a:spcPct val="115000"/>
              </a:lnSpc>
              <a:spcBef>
                <a:spcPct val="20000"/>
              </a:spcBef>
              <a:buFont typeface="Wingdings" pitchFamily="2" charset="2"/>
              <a:buChar char="Ø"/>
            </a:pPr>
            <a:r>
              <a:rPr lang="en-US" sz="2000" b="1" smtClean="0">
                <a:solidFill>
                  <a:schemeClr val="tx1">
                    <a:lumMod val="85000"/>
                    <a:lumOff val="15000"/>
                  </a:schemeClr>
                </a:solidFill>
                <a:latin typeface="Arial" pitchFamily="34" charset="0"/>
                <a:cs typeface="Arial" pitchFamily="34" charset="0"/>
              </a:rPr>
              <a:t>Khi số lượng bệnh nhân đông dễ gây lên tình trạng lộn xộn, mất trật tự</a:t>
            </a:r>
          </a:p>
          <a:p>
            <a:pPr marL="457200" indent="-457200">
              <a:lnSpc>
                <a:spcPct val="115000"/>
              </a:lnSpc>
              <a:spcBef>
                <a:spcPct val="20000"/>
              </a:spcBef>
              <a:buFont typeface="Wingdings" pitchFamily="2" charset="2"/>
              <a:buChar char="Ø"/>
            </a:pPr>
            <a:r>
              <a:rPr lang="en-US" sz="2000" b="1" smtClean="0">
                <a:solidFill>
                  <a:schemeClr val="tx1">
                    <a:lumMod val="85000"/>
                    <a:lumOff val="15000"/>
                  </a:schemeClr>
                </a:solidFill>
                <a:latin typeface="Arial" pitchFamily="34" charset="0"/>
                <a:cs typeface="Arial" pitchFamily="34" charset="0"/>
              </a:rPr>
              <a:t>....</a:t>
            </a:r>
          </a:p>
          <a:p>
            <a:pPr marL="457200" indent="-457200">
              <a:lnSpc>
                <a:spcPct val="115000"/>
              </a:lnSpc>
              <a:spcBef>
                <a:spcPct val="20000"/>
              </a:spcBef>
              <a:buFont typeface="Wingdings" pitchFamily="2" charset="2"/>
              <a:buChar char="Ø"/>
            </a:pPr>
            <a:endParaRPr kumimoji="0" lang="en-US" sz="20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p:txBody>
      </p:sp>
      <p:sp>
        <p:nvSpPr>
          <p:cNvPr id="4"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27</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457200" y="-76200"/>
            <a:ext cx="8001000" cy="838200"/>
          </a:xfrm>
          <a:noFill/>
        </p:spPr>
        <p:txBody>
          <a:bodyPr>
            <a:normAutofit/>
          </a:bodyPr>
          <a:lstStyle/>
          <a:p>
            <a:pPr algn="ctr" eaLnBrk="1" hangingPunct="1">
              <a:lnSpc>
                <a:spcPct val="130000"/>
              </a:lnSpc>
            </a:pPr>
            <a:r>
              <a:rPr lang="en-US" b="1" smtClean="0">
                <a:solidFill>
                  <a:schemeClr val="tx1">
                    <a:lumMod val="85000"/>
                    <a:lumOff val="15000"/>
                  </a:schemeClr>
                </a:solidFill>
                <a:latin typeface="Arial" pitchFamily="34" charset="0"/>
                <a:cs typeface="Arial" pitchFamily="34" charset="0"/>
              </a:rPr>
              <a:t>PHƯƠNG ÁN ĐỀ XUẤT</a:t>
            </a:r>
            <a:endParaRPr lang="en-US" sz="3600" b="1" smtClean="0">
              <a:solidFill>
                <a:schemeClr val="tx1">
                  <a:lumMod val="85000"/>
                  <a:lumOff val="15000"/>
                </a:schemeClr>
              </a:solidFill>
              <a:latin typeface="Arial" pitchFamily="34" charset="0"/>
              <a:cs typeface="Arial" pitchFamily="34" charset="0"/>
            </a:endParaRPr>
          </a:p>
        </p:txBody>
      </p:sp>
      <p:sp>
        <p:nvSpPr>
          <p:cNvPr id="16" name="Rectangle 15"/>
          <p:cNvSpPr txBox="1">
            <a:spLocks noChangeArrowheads="1"/>
          </p:cNvSpPr>
          <p:nvPr/>
        </p:nvSpPr>
        <p:spPr>
          <a:xfrm>
            <a:off x="457200" y="1066800"/>
            <a:ext cx="7772400" cy="5410200"/>
          </a:xfrm>
          <a:prstGeom prst="rect">
            <a:avLst/>
          </a:prstGeom>
          <a:noFill/>
        </p:spPr>
        <p:txBody>
          <a:bodyPr vert="horz" lIns="91440" tIns="45720" rIns="91440" bIns="45720" rtlCol="0">
            <a:normAutofit/>
          </a:bodyPr>
          <a:lstStyle/>
          <a:p>
            <a:pPr marL="457200" indent="-457200">
              <a:lnSpc>
                <a:spcPct val="115000"/>
              </a:lnSpc>
              <a:spcBef>
                <a:spcPct val="20000"/>
              </a:spcBef>
              <a:buFont typeface="Wingdings" pitchFamily="2" charset="2"/>
              <a:buChar char="Ø"/>
            </a:pPr>
            <a:r>
              <a:rPr lang="en-US" sz="2000" smtClean="0">
                <a:solidFill>
                  <a:schemeClr val="tx1">
                    <a:lumMod val="85000"/>
                    <a:lumOff val="15000"/>
                  </a:schemeClr>
                </a:solidFill>
                <a:latin typeface="Arial" pitchFamily="34" charset="0"/>
                <a:cs typeface="Arial" pitchFamily="34" charset="0"/>
              </a:rPr>
              <a:t>Thay thế hệ thống phần mềm cũ bằng phần mềm mới để đầy đủ về các bước và đảm bảo chặt chẽ về quy trình, nghiệp vụ.</a:t>
            </a:r>
          </a:p>
          <a:p>
            <a:pPr marL="457200" indent="-457200">
              <a:lnSpc>
                <a:spcPct val="115000"/>
              </a:lnSpc>
              <a:spcBef>
                <a:spcPct val="20000"/>
              </a:spcBef>
              <a:buFont typeface="Wingdings" pitchFamily="2" charset="2"/>
              <a:buChar char="Ø"/>
            </a:pPr>
            <a:r>
              <a:rPr lang="en-US" sz="2000" smtClean="0">
                <a:solidFill>
                  <a:schemeClr val="tx1">
                    <a:lumMod val="85000"/>
                    <a:lumOff val="15000"/>
                  </a:schemeClr>
                </a:solidFill>
                <a:latin typeface="Arial" pitchFamily="34" charset="0"/>
                <a:cs typeface="Arial" pitchFamily="34" charset="0"/>
              </a:rPr>
              <a:t>Cài đặt phần mềm tại tất cả các phòng ban liên quan: Tiếp đón, Thăm khám, Thanh toán, Tài chính, Phòng lãnh đạo…</a:t>
            </a:r>
          </a:p>
          <a:p>
            <a:pPr marL="457200" indent="-457200">
              <a:lnSpc>
                <a:spcPct val="115000"/>
              </a:lnSpc>
              <a:spcBef>
                <a:spcPct val="20000"/>
              </a:spcBef>
              <a:buFont typeface="Wingdings" pitchFamily="2" charset="2"/>
              <a:buChar char="Ø"/>
            </a:pPr>
            <a:r>
              <a:rPr lang="en-US" sz="2000" smtClean="0">
                <a:solidFill>
                  <a:schemeClr val="tx1">
                    <a:lumMod val="85000"/>
                    <a:lumOff val="15000"/>
                  </a:schemeClr>
                </a:solidFill>
                <a:latin typeface="Arial" pitchFamily="34" charset="0"/>
                <a:cs typeface="Arial" pitchFamily="34" charset="0"/>
              </a:rPr>
              <a:t>Áp dụng hệ thống QMS để đảm bảo an ninh, trật tự, công bằng, minh bạch trong khâu tiếp đón và KCB</a:t>
            </a:r>
          </a:p>
          <a:p>
            <a:pPr marL="457200" indent="-457200">
              <a:lnSpc>
                <a:spcPct val="115000"/>
              </a:lnSpc>
              <a:spcBef>
                <a:spcPct val="20000"/>
              </a:spcBef>
              <a:buFont typeface="Wingdings" pitchFamily="2" charset="2"/>
              <a:buChar char="Ø"/>
            </a:pPr>
            <a:r>
              <a:rPr lang="en-US" sz="2000" smtClean="0">
                <a:solidFill>
                  <a:schemeClr val="tx1">
                    <a:lumMod val="85000"/>
                    <a:lumOff val="15000"/>
                  </a:schemeClr>
                </a:solidFill>
                <a:latin typeface="Arial" pitchFamily="34" charset="0"/>
                <a:cs typeface="Arial" pitchFamily="34" charset="0"/>
              </a:rPr>
              <a:t>Sử dụng hệ thống báo cáo đa dạng</a:t>
            </a:r>
          </a:p>
          <a:p>
            <a:pPr marL="457200" indent="-457200">
              <a:lnSpc>
                <a:spcPct val="115000"/>
              </a:lnSpc>
              <a:spcBef>
                <a:spcPct val="20000"/>
              </a:spcBef>
              <a:buFont typeface="Wingdings" pitchFamily="2" charset="2"/>
              <a:buChar char="Ø"/>
            </a:pPr>
            <a:r>
              <a:rPr lang="en-US" sz="2000" smtClean="0">
                <a:solidFill>
                  <a:schemeClr val="tx1">
                    <a:lumMod val="85000"/>
                    <a:lumOff val="15000"/>
                  </a:schemeClr>
                </a:solidFill>
                <a:latin typeface="Arial" pitchFamily="34" charset="0"/>
                <a:cs typeface="Arial" pitchFamily="34" charset="0"/>
              </a:rPr>
              <a:t>Được hỗ trợ kịp thời đảm bảo các nhu cầu phát sinh liên quan đến nghiệp vụ riêng của đơn vị</a:t>
            </a:r>
          </a:p>
          <a:p>
            <a:pPr marL="457200" indent="-457200">
              <a:lnSpc>
                <a:spcPct val="115000"/>
              </a:lnSpc>
              <a:spcBef>
                <a:spcPct val="20000"/>
              </a:spcBef>
            </a:pPr>
            <a:endParaRPr lang="en-US" sz="2000" b="1" smtClean="0">
              <a:solidFill>
                <a:schemeClr val="tx1">
                  <a:lumMod val="85000"/>
                  <a:lumOff val="15000"/>
                </a:schemeClr>
              </a:solidFill>
              <a:latin typeface="Arial" pitchFamily="34" charset="0"/>
              <a:cs typeface="Arial" pitchFamily="34" charset="0"/>
            </a:endParaRPr>
          </a:p>
          <a:p>
            <a:pPr marL="457200" indent="-457200">
              <a:lnSpc>
                <a:spcPct val="115000"/>
              </a:lnSpc>
              <a:spcBef>
                <a:spcPct val="20000"/>
              </a:spcBef>
              <a:buFontTx/>
              <a:buChar char="-"/>
            </a:pPr>
            <a:endParaRPr lang="en-US" sz="2000" b="1" smtClean="0">
              <a:solidFill>
                <a:schemeClr val="tx1">
                  <a:lumMod val="85000"/>
                  <a:lumOff val="15000"/>
                </a:schemeClr>
              </a:solidFill>
              <a:latin typeface="Arial" pitchFamily="34" charset="0"/>
              <a:cs typeface="Arial" pitchFamily="34" charset="0"/>
            </a:endParaRPr>
          </a:p>
          <a:p>
            <a:pPr marL="457200" indent="-457200">
              <a:lnSpc>
                <a:spcPct val="115000"/>
              </a:lnSpc>
              <a:spcBef>
                <a:spcPct val="20000"/>
              </a:spcBef>
              <a:buFont typeface="Wingdings" pitchFamily="2" charset="2"/>
              <a:buChar char="Ø"/>
            </a:pPr>
            <a:endParaRPr lang="en-US" sz="2000" b="1" smtClean="0">
              <a:solidFill>
                <a:schemeClr val="tx1">
                  <a:lumMod val="85000"/>
                  <a:lumOff val="15000"/>
                </a:schemeClr>
              </a:solidFill>
              <a:latin typeface="Arial" pitchFamily="34" charset="0"/>
              <a:cs typeface="Arial" pitchFamily="34" charset="0"/>
            </a:endParaRPr>
          </a:p>
          <a:p>
            <a:pPr marL="457200" indent="-457200">
              <a:lnSpc>
                <a:spcPct val="115000"/>
              </a:lnSpc>
              <a:spcBef>
                <a:spcPct val="20000"/>
              </a:spcBef>
              <a:buFont typeface="Wingdings" pitchFamily="2" charset="2"/>
              <a:buChar char="Ø"/>
            </a:pPr>
            <a:endParaRPr kumimoji="0" lang="en-US" sz="20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p:txBody>
      </p:sp>
      <p:sp>
        <p:nvSpPr>
          <p:cNvPr id="4"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28</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txBox="1">
            <a:spLocks noChangeArrowheads="1"/>
          </p:cNvSpPr>
          <p:nvPr/>
        </p:nvSpPr>
        <p:spPr>
          <a:xfrm>
            <a:off x="457200" y="1295400"/>
            <a:ext cx="8382000" cy="5105400"/>
          </a:xfrm>
          <a:prstGeom prst="rect">
            <a:avLst/>
          </a:prstGeom>
          <a:noFill/>
        </p:spPr>
        <p:txBody>
          <a:bodyPr vert="horz" lIns="91440" tIns="45720" rIns="91440" bIns="45720" rtlCol="0">
            <a:normAutofit lnSpcReduction="10000"/>
          </a:bodyPr>
          <a:lstStyle/>
          <a:p>
            <a:pPr marL="457200" indent="-457200">
              <a:lnSpc>
                <a:spcPct val="115000"/>
              </a:lnSpc>
              <a:spcBef>
                <a:spcPct val="20000"/>
              </a:spcBef>
              <a:buFont typeface="Wingdings" pitchFamily="2" charset="2"/>
              <a:buChar char="§"/>
            </a:pPr>
            <a:r>
              <a:rPr lang="en-US" sz="2000" b="1" smtClean="0">
                <a:solidFill>
                  <a:schemeClr val="tx1">
                    <a:lumMod val="85000"/>
                    <a:lumOff val="15000"/>
                  </a:schemeClr>
                </a:solidFill>
                <a:latin typeface="Arial" pitchFamily="34" charset="0"/>
                <a:cs typeface="Arial" pitchFamily="34" charset="0"/>
              </a:rPr>
              <a:t>CÔNG VIỆC CHUNG</a:t>
            </a:r>
          </a:p>
          <a:p>
            <a:pPr marL="457200" indent="-457200">
              <a:lnSpc>
                <a:spcPct val="115000"/>
              </a:lnSpc>
              <a:spcBef>
                <a:spcPct val="20000"/>
              </a:spcBef>
              <a:buFont typeface="Wingdings" pitchFamily="2" charset="2"/>
              <a:buChar char="ü"/>
            </a:pPr>
            <a:r>
              <a:rPr lang="en-US" sz="2000" smtClean="0">
                <a:solidFill>
                  <a:schemeClr val="tx1">
                    <a:lumMod val="85000"/>
                    <a:lumOff val="15000"/>
                  </a:schemeClr>
                </a:solidFill>
                <a:latin typeface="Arial" pitchFamily="34" charset="0"/>
                <a:cs typeface="Arial" pitchFamily="34" charset="0"/>
              </a:rPr>
              <a:t>Trao đổi về hạ tầng phần cứng, cơ cấu tổ chức người dùng sử dụng phần mềm cũng như quy trình hệ thống</a:t>
            </a:r>
          </a:p>
          <a:p>
            <a:pPr marL="457200" indent="-457200">
              <a:lnSpc>
                <a:spcPct val="115000"/>
              </a:lnSpc>
              <a:spcBef>
                <a:spcPct val="20000"/>
              </a:spcBef>
              <a:buFont typeface="Wingdings" pitchFamily="2" charset="2"/>
              <a:buChar char="ü"/>
            </a:pPr>
            <a:r>
              <a:rPr lang="en-US" sz="2000" smtClean="0">
                <a:solidFill>
                  <a:schemeClr val="tx1">
                    <a:lumMod val="85000"/>
                    <a:lumOff val="15000"/>
                  </a:schemeClr>
                </a:solidFill>
                <a:latin typeface="Arial" pitchFamily="34" charset="0"/>
                <a:cs typeface="Arial" pitchFamily="34" charset="0"/>
              </a:rPr>
              <a:t>Chạy test phần mềm, in các mẫu biểu báo cáo để bổ sung, chỉnh sửa cho phù hợp với nhu cầu thực tế</a:t>
            </a:r>
          </a:p>
          <a:p>
            <a:pPr marL="457200" indent="-457200">
              <a:lnSpc>
                <a:spcPct val="115000"/>
              </a:lnSpc>
              <a:spcBef>
                <a:spcPct val="20000"/>
              </a:spcBef>
              <a:buFont typeface="Wingdings" pitchFamily="2" charset="2"/>
              <a:buChar char="ü"/>
            </a:pPr>
            <a:r>
              <a:rPr lang="en-US" sz="2000" smtClean="0">
                <a:solidFill>
                  <a:schemeClr val="tx1">
                    <a:lumMod val="85000"/>
                    <a:lumOff val="15000"/>
                  </a:schemeClr>
                </a:solidFill>
                <a:latin typeface="Arial" pitchFamily="34" charset="0"/>
                <a:cs typeface="Arial" pitchFamily="34" charset="0"/>
              </a:rPr>
              <a:t>Chuẩn bị dữ liệu các danh mục quan trọng: Bên viện cung cấp danh mục càng sớm càng tốt</a:t>
            </a:r>
          </a:p>
          <a:p>
            <a:pPr marL="457200" indent="-457200">
              <a:lnSpc>
                <a:spcPct val="115000"/>
              </a:lnSpc>
              <a:spcBef>
                <a:spcPct val="20000"/>
              </a:spcBef>
              <a:buFont typeface="Wingdings" pitchFamily="2" charset="2"/>
              <a:buChar char="§"/>
            </a:pPr>
            <a:r>
              <a:rPr lang="en-US" sz="2000" b="1" smtClean="0">
                <a:solidFill>
                  <a:schemeClr val="tx1">
                    <a:lumMod val="85000"/>
                    <a:lumOff val="15000"/>
                  </a:schemeClr>
                </a:solidFill>
                <a:latin typeface="Arial" pitchFamily="34" charset="0"/>
                <a:cs typeface="Arial" pitchFamily="34" charset="0"/>
              </a:rPr>
              <a:t>CÔNG VIỆC PHÍA IT</a:t>
            </a:r>
          </a:p>
          <a:p>
            <a:pPr marL="457200" indent="-457200">
              <a:lnSpc>
                <a:spcPct val="115000"/>
              </a:lnSpc>
              <a:spcBef>
                <a:spcPct val="20000"/>
              </a:spcBef>
              <a:buFont typeface="Wingdings" pitchFamily="2" charset="2"/>
              <a:buChar char="ü"/>
            </a:pPr>
            <a:r>
              <a:rPr lang="en-US" sz="2000" smtClean="0">
                <a:solidFill>
                  <a:schemeClr val="tx1">
                    <a:lumMod val="85000"/>
                    <a:lumOff val="15000"/>
                  </a:schemeClr>
                </a:solidFill>
                <a:latin typeface="Arial" pitchFamily="34" charset="0"/>
                <a:cs typeface="Arial" pitchFamily="34" charset="0"/>
              </a:rPr>
              <a:t>Đẩy dữ liệu danh mục, giá vào hệ thống</a:t>
            </a:r>
          </a:p>
          <a:p>
            <a:pPr marL="457200" indent="-457200">
              <a:lnSpc>
                <a:spcPct val="115000"/>
              </a:lnSpc>
              <a:spcBef>
                <a:spcPct val="20000"/>
              </a:spcBef>
              <a:buFont typeface="Wingdings" pitchFamily="2" charset="2"/>
              <a:buChar char="ü"/>
            </a:pPr>
            <a:r>
              <a:rPr lang="en-US" sz="2000" smtClean="0">
                <a:solidFill>
                  <a:schemeClr val="tx1">
                    <a:lumMod val="85000"/>
                    <a:lumOff val="15000"/>
                  </a:schemeClr>
                </a:solidFill>
                <a:latin typeface="Arial" pitchFamily="34" charset="0"/>
                <a:cs typeface="Arial" pitchFamily="34" charset="0"/>
              </a:rPr>
              <a:t>Cài đặt phần mềm cho đơn vị</a:t>
            </a:r>
          </a:p>
          <a:p>
            <a:pPr marL="457200" indent="-457200">
              <a:lnSpc>
                <a:spcPct val="115000"/>
              </a:lnSpc>
              <a:spcBef>
                <a:spcPct val="20000"/>
              </a:spcBef>
              <a:buFont typeface="Wingdings" pitchFamily="2" charset="2"/>
              <a:buChar char="ü"/>
            </a:pPr>
            <a:r>
              <a:rPr lang="en-US" sz="2000" smtClean="0">
                <a:solidFill>
                  <a:schemeClr val="tx1">
                    <a:lumMod val="85000"/>
                    <a:lumOff val="15000"/>
                  </a:schemeClr>
                </a:solidFill>
                <a:latin typeface="Arial" pitchFamily="34" charset="0"/>
                <a:cs typeface="Arial" pitchFamily="34" charset="0"/>
              </a:rPr>
              <a:t>Đào tạo &amp; hướng dẫn sử dụng</a:t>
            </a:r>
          </a:p>
          <a:p>
            <a:pPr marL="457200" indent="-457200">
              <a:lnSpc>
                <a:spcPct val="115000"/>
              </a:lnSpc>
              <a:spcBef>
                <a:spcPct val="20000"/>
              </a:spcBef>
              <a:buFont typeface="Wingdings" pitchFamily="2" charset="2"/>
              <a:buChar char="ü"/>
            </a:pPr>
            <a:r>
              <a:rPr lang="en-US" sz="2000" smtClean="0">
                <a:solidFill>
                  <a:schemeClr val="tx1">
                    <a:lumMod val="85000"/>
                    <a:lumOff val="15000"/>
                  </a:schemeClr>
                </a:solidFill>
                <a:latin typeface="Arial" pitchFamily="34" charset="0"/>
                <a:cs typeface="Arial" pitchFamily="34" charset="0"/>
              </a:rPr>
              <a:t>Bàn giao</a:t>
            </a:r>
          </a:p>
          <a:p>
            <a:pPr marL="457200" indent="-457200">
              <a:lnSpc>
                <a:spcPct val="115000"/>
              </a:lnSpc>
              <a:spcBef>
                <a:spcPct val="20000"/>
              </a:spcBef>
              <a:buFont typeface="Wingdings" pitchFamily="2" charset="2"/>
              <a:buChar char="ü"/>
            </a:pPr>
            <a:r>
              <a:rPr lang="en-US" sz="2000" smtClean="0">
                <a:solidFill>
                  <a:schemeClr val="tx1">
                    <a:lumMod val="85000"/>
                    <a:lumOff val="15000"/>
                  </a:schemeClr>
                </a:solidFill>
                <a:latin typeface="Arial" pitchFamily="34" charset="0"/>
                <a:cs typeface="Arial" pitchFamily="34" charset="0"/>
              </a:rPr>
              <a:t>Bảo trì, nâng cấp</a:t>
            </a:r>
          </a:p>
          <a:p>
            <a:pPr marL="457200" indent="-457200">
              <a:lnSpc>
                <a:spcPct val="115000"/>
              </a:lnSpc>
              <a:spcBef>
                <a:spcPct val="20000"/>
              </a:spcBef>
              <a:buFontTx/>
              <a:buChar char="-"/>
            </a:pPr>
            <a:endParaRPr lang="en-US" sz="2000" b="1" smtClean="0">
              <a:solidFill>
                <a:schemeClr val="tx1">
                  <a:lumMod val="85000"/>
                  <a:lumOff val="15000"/>
                </a:schemeClr>
              </a:solidFill>
              <a:latin typeface="Arial" pitchFamily="34" charset="0"/>
              <a:cs typeface="Arial" pitchFamily="34" charset="0"/>
            </a:endParaRPr>
          </a:p>
          <a:p>
            <a:pPr marL="457200" indent="-457200">
              <a:lnSpc>
                <a:spcPct val="115000"/>
              </a:lnSpc>
              <a:spcBef>
                <a:spcPct val="20000"/>
              </a:spcBef>
              <a:buFont typeface="Wingdings" pitchFamily="2" charset="2"/>
              <a:buChar char="Ø"/>
            </a:pPr>
            <a:endParaRPr lang="en-US" sz="2000" b="1" smtClean="0">
              <a:solidFill>
                <a:schemeClr val="tx1">
                  <a:lumMod val="85000"/>
                  <a:lumOff val="15000"/>
                </a:schemeClr>
              </a:solidFill>
              <a:latin typeface="Arial" pitchFamily="34" charset="0"/>
              <a:cs typeface="Arial" pitchFamily="34" charset="0"/>
            </a:endParaRPr>
          </a:p>
          <a:p>
            <a:pPr marL="457200" indent="-457200">
              <a:lnSpc>
                <a:spcPct val="115000"/>
              </a:lnSpc>
              <a:spcBef>
                <a:spcPct val="20000"/>
              </a:spcBef>
              <a:buFont typeface="Wingdings" pitchFamily="2" charset="2"/>
              <a:buChar char="Ø"/>
            </a:pPr>
            <a:endParaRPr kumimoji="0" lang="en-US" sz="2000" b="1" i="0" u="none" strike="noStrike" kern="1200" cap="none" spc="0" normalizeH="0" noProof="0" smtClean="0">
              <a:ln>
                <a:noFill/>
              </a:ln>
              <a:solidFill>
                <a:schemeClr val="tx1">
                  <a:lumMod val="85000"/>
                  <a:lumOff val="15000"/>
                </a:schemeClr>
              </a:solidFill>
              <a:effectLst/>
              <a:uLnTx/>
              <a:uFillTx/>
              <a:latin typeface="Arial" pitchFamily="34" charset="0"/>
              <a:cs typeface="Arial" pitchFamily="34" charset="0"/>
            </a:endParaRPr>
          </a:p>
        </p:txBody>
      </p:sp>
      <p:sp>
        <p:nvSpPr>
          <p:cNvPr id="4" name="Title 3"/>
          <p:cNvSpPr>
            <a:spLocks noGrp="1"/>
          </p:cNvSpPr>
          <p:nvPr>
            <p:ph type="title"/>
          </p:nvPr>
        </p:nvSpPr>
        <p:spPr>
          <a:xfrm>
            <a:off x="457200" y="274638"/>
            <a:ext cx="8229600" cy="868362"/>
          </a:xfrm>
        </p:spPr>
        <p:txBody>
          <a:bodyPr/>
          <a:lstStyle/>
          <a:p>
            <a:r>
              <a:rPr lang="en-US" b="1" smtClean="0">
                <a:solidFill>
                  <a:schemeClr val="tx1">
                    <a:lumMod val="85000"/>
                    <a:lumOff val="15000"/>
                  </a:schemeClr>
                </a:solidFill>
                <a:latin typeface="Arial" pitchFamily="34" charset="0"/>
                <a:cs typeface="Arial" pitchFamily="34" charset="0"/>
              </a:rPr>
              <a:t>KẾ HOẠCH TRIỂN KHAI(Công việc)</a:t>
            </a:r>
            <a:endParaRPr lang="en-US" b="1">
              <a:solidFill>
                <a:schemeClr val="tx1">
                  <a:lumMod val="85000"/>
                  <a:lumOff val="15000"/>
                </a:schemeClr>
              </a:solidFill>
              <a:latin typeface="Arial" pitchFamily="34" charset="0"/>
              <a:cs typeface="Arial" pitchFamily="34" charset="0"/>
            </a:endParaRPr>
          </a:p>
        </p:txBody>
      </p:sp>
      <p:sp>
        <p:nvSpPr>
          <p:cNvPr id="5"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29</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p:nvPr/>
        </p:nvGrpSpPr>
        <p:grpSpPr>
          <a:xfrm>
            <a:off x="0" y="1447800"/>
            <a:ext cx="5105400" cy="4800600"/>
            <a:chOff x="0" y="1752600"/>
            <a:chExt cx="5105400" cy="4800600"/>
          </a:xfrm>
        </p:grpSpPr>
        <p:sp>
          <p:nvSpPr>
            <p:cNvPr id="21" name="Oval 20"/>
            <p:cNvSpPr/>
            <p:nvPr/>
          </p:nvSpPr>
          <p:spPr>
            <a:xfrm>
              <a:off x="1752600" y="3352800"/>
              <a:ext cx="1905000" cy="17526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sz="1600" b="1" smtClean="0">
                  <a:solidFill>
                    <a:schemeClr val="accent4">
                      <a:lumMod val="75000"/>
                    </a:schemeClr>
                  </a:solidFill>
                  <a:latin typeface="Arial" pitchFamily="34" charset="0"/>
                  <a:cs typeface="Arial" pitchFamily="34" charset="0"/>
                </a:rPr>
                <a:t>HIS- Hệ thống tích hợp Modules</a:t>
              </a:r>
              <a:endParaRPr lang="en-US" sz="1600" b="1">
                <a:solidFill>
                  <a:schemeClr val="accent4">
                    <a:lumMod val="75000"/>
                  </a:schemeClr>
                </a:solidFill>
                <a:latin typeface="Arial" pitchFamily="34" charset="0"/>
                <a:cs typeface="Arial" pitchFamily="34" charset="0"/>
              </a:endParaRPr>
            </a:p>
          </p:txBody>
        </p:sp>
        <p:cxnSp>
          <p:nvCxnSpPr>
            <p:cNvPr id="23" name="Straight Arrow Connector 22"/>
            <p:cNvCxnSpPr>
              <a:stCxn id="21" idx="4"/>
              <a:endCxn id="37" idx="0"/>
            </p:cNvCxnSpPr>
            <p:nvPr/>
          </p:nvCxnSpPr>
          <p:spPr bwMode="auto">
            <a:xfrm rot="16200000" flipH="1">
              <a:off x="2493463" y="5317036"/>
              <a:ext cx="461375" cy="38101"/>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1" idx="1"/>
              <a:endCxn id="35" idx="5"/>
            </p:cNvCxnSpPr>
            <p:nvPr/>
          </p:nvCxnSpPr>
          <p:spPr bwMode="auto">
            <a:xfrm rot="16200000" flipV="1">
              <a:off x="1550717" y="3128597"/>
              <a:ext cx="423040" cy="538689"/>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1" idx="0"/>
              <a:endCxn id="34" idx="4"/>
            </p:cNvCxnSpPr>
            <p:nvPr/>
          </p:nvCxnSpPr>
          <p:spPr bwMode="auto">
            <a:xfrm rot="16200000" flipV="1">
              <a:off x="2394502" y="3042202"/>
              <a:ext cx="613775" cy="7422"/>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6"/>
              <a:endCxn id="38" idx="2"/>
            </p:cNvCxnSpPr>
            <p:nvPr/>
          </p:nvCxnSpPr>
          <p:spPr bwMode="auto">
            <a:xfrm>
              <a:off x="3657600" y="4229100"/>
              <a:ext cx="343395" cy="20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5"/>
              <a:endCxn id="39" idx="1"/>
            </p:cNvCxnSpPr>
            <p:nvPr/>
          </p:nvCxnSpPr>
          <p:spPr bwMode="auto">
            <a:xfrm rot="16200000" flipH="1">
              <a:off x="3503018" y="4724339"/>
              <a:ext cx="336402" cy="585200"/>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3"/>
              <a:endCxn id="41" idx="7"/>
            </p:cNvCxnSpPr>
            <p:nvPr/>
          </p:nvCxnSpPr>
          <p:spPr bwMode="auto">
            <a:xfrm rot="5400000">
              <a:off x="1563275" y="4848356"/>
              <a:ext cx="467925" cy="4686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7"/>
              <a:endCxn id="36" idx="3"/>
            </p:cNvCxnSpPr>
            <p:nvPr/>
          </p:nvCxnSpPr>
          <p:spPr bwMode="auto">
            <a:xfrm rot="5400000" flipH="1" flipV="1">
              <a:off x="3304106" y="3195173"/>
              <a:ext cx="488802" cy="339777"/>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1" idx="2"/>
              <a:endCxn id="40" idx="6"/>
            </p:cNvCxnSpPr>
            <p:nvPr/>
          </p:nvCxnSpPr>
          <p:spPr bwMode="auto">
            <a:xfrm rot="10800000">
              <a:off x="1333006" y="4218662"/>
              <a:ext cx="419595" cy="1043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145475" y="1752600"/>
              <a:ext cx="1104405" cy="98642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r>
                <a:rPr lang="en-US" sz="2000" b="1" smtClean="0">
                  <a:solidFill>
                    <a:srgbClr val="FF0000"/>
                  </a:solidFill>
                  <a:latin typeface="Arial" pitchFamily="34" charset="0"/>
                  <a:cs typeface="Arial" pitchFamily="34" charset="0"/>
                </a:rPr>
                <a:t>CIS</a:t>
              </a:r>
              <a:endParaRPr lang="en-US" sz="2000" b="1">
                <a:solidFill>
                  <a:srgbClr val="FF0000"/>
                </a:solidFill>
                <a:latin typeface="Arial" pitchFamily="34" charset="0"/>
                <a:cs typeface="Arial" pitchFamily="34" charset="0"/>
              </a:endParaRPr>
            </a:p>
          </p:txBody>
        </p:sp>
        <p:sp>
          <p:nvSpPr>
            <p:cNvPr id="35" name="Oval 34"/>
            <p:cNvSpPr/>
            <p:nvPr/>
          </p:nvSpPr>
          <p:spPr>
            <a:xfrm>
              <a:off x="550223" y="2344455"/>
              <a:ext cx="1104405" cy="98642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r>
                <a:rPr lang="en-US" sz="2000" b="1" smtClean="0">
                  <a:solidFill>
                    <a:srgbClr val="FF0000"/>
                  </a:solidFill>
                  <a:latin typeface="Arial" pitchFamily="34" charset="0"/>
                  <a:cs typeface="Arial" pitchFamily="34" charset="0"/>
                </a:rPr>
                <a:t>QMS</a:t>
              </a:r>
              <a:endParaRPr lang="en-US" sz="2000" b="1">
                <a:solidFill>
                  <a:srgbClr val="FF0000"/>
                </a:solidFill>
                <a:latin typeface="Arial" pitchFamily="34" charset="0"/>
                <a:cs typeface="Arial" pitchFamily="34" charset="0"/>
              </a:endParaRPr>
            </a:p>
          </p:txBody>
        </p:sp>
        <p:sp>
          <p:nvSpPr>
            <p:cNvPr id="36" name="Oval 35"/>
            <p:cNvSpPr/>
            <p:nvPr/>
          </p:nvSpPr>
          <p:spPr>
            <a:xfrm>
              <a:off x="3556660" y="2278693"/>
              <a:ext cx="1104405" cy="98642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r>
                <a:rPr lang="en-US" sz="2000" b="1" smtClean="0">
                  <a:solidFill>
                    <a:srgbClr val="FF0000"/>
                  </a:solidFill>
                  <a:latin typeface="Arial" pitchFamily="34" charset="0"/>
                  <a:cs typeface="Arial" pitchFamily="34" charset="0"/>
                </a:rPr>
                <a:t>PhIS</a:t>
              </a:r>
              <a:endParaRPr lang="en-US" sz="2000" b="1">
                <a:solidFill>
                  <a:srgbClr val="FF0000"/>
                </a:solidFill>
                <a:latin typeface="Arial" pitchFamily="34" charset="0"/>
                <a:cs typeface="Arial" pitchFamily="34" charset="0"/>
              </a:endParaRPr>
            </a:p>
          </p:txBody>
        </p:sp>
        <p:sp>
          <p:nvSpPr>
            <p:cNvPr id="37" name="Oval 36"/>
            <p:cNvSpPr/>
            <p:nvPr/>
          </p:nvSpPr>
          <p:spPr>
            <a:xfrm>
              <a:off x="1981201" y="5566775"/>
              <a:ext cx="1524000" cy="98642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r>
                <a:rPr lang="en-US" sz="2000" b="1" smtClean="0">
                  <a:solidFill>
                    <a:srgbClr val="FF0000"/>
                  </a:solidFill>
                  <a:latin typeface="Arial" pitchFamily="34" charset="0"/>
                  <a:cs typeface="Arial" pitchFamily="34" charset="0"/>
                </a:rPr>
                <a:t>QTHT</a:t>
              </a:r>
              <a:endParaRPr lang="en-US" sz="2000" b="1">
                <a:solidFill>
                  <a:srgbClr val="FF0000"/>
                </a:solidFill>
                <a:latin typeface="Arial" pitchFamily="34" charset="0"/>
                <a:cs typeface="Arial" pitchFamily="34" charset="0"/>
              </a:endParaRPr>
            </a:p>
          </p:txBody>
        </p:sp>
        <p:sp>
          <p:nvSpPr>
            <p:cNvPr id="38" name="Oval 37"/>
            <p:cNvSpPr/>
            <p:nvPr/>
          </p:nvSpPr>
          <p:spPr>
            <a:xfrm>
              <a:off x="4000995" y="3737975"/>
              <a:ext cx="1104405" cy="98642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r>
                <a:rPr lang="en-US" sz="2000" b="1" smtClean="0">
                  <a:solidFill>
                    <a:srgbClr val="FF0000"/>
                  </a:solidFill>
                  <a:latin typeface="Arial" pitchFamily="34" charset="0"/>
                  <a:cs typeface="Arial" pitchFamily="34" charset="0"/>
                </a:rPr>
                <a:t>LIS</a:t>
              </a:r>
              <a:endParaRPr lang="en-US" sz="2000" b="1">
                <a:solidFill>
                  <a:srgbClr val="FF0000"/>
                </a:solidFill>
                <a:latin typeface="Arial" pitchFamily="34" charset="0"/>
                <a:cs typeface="Arial" pitchFamily="34" charset="0"/>
              </a:endParaRPr>
            </a:p>
          </p:txBody>
        </p:sp>
        <p:sp>
          <p:nvSpPr>
            <p:cNvPr id="39" name="Oval 38"/>
            <p:cNvSpPr/>
            <p:nvPr/>
          </p:nvSpPr>
          <p:spPr>
            <a:xfrm>
              <a:off x="3802083" y="5040682"/>
              <a:ext cx="1104405" cy="98642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r>
                <a:rPr lang="en-US" sz="2000" b="1" smtClean="0">
                  <a:solidFill>
                    <a:srgbClr val="FF0000"/>
                  </a:solidFill>
                  <a:latin typeface="Arial" pitchFamily="34" charset="0"/>
                  <a:cs typeface="Arial" pitchFamily="34" charset="0"/>
                </a:rPr>
                <a:t>RIS</a:t>
              </a:r>
              <a:endParaRPr lang="en-US" sz="2000" b="1">
                <a:solidFill>
                  <a:srgbClr val="FF0000"/>
                </a:solidFill>
                <a:latin typeface="Arial" pitchFamily="34" charset="0"/>
                <a:cs typeface="Arial" pitchFamily="34" charset="0"/>
              </a:endParaRPr>
            </a:p>
          </p:txBody>
        </p:sp>
        <p:sp>
          <p:nvSpPr>
            <p:cNvPr id="40" name="Oval 39"/>
            <p:cNvSpPr/>
            <p:nvPr/>
          </p:nvSpPr>
          <p:spPr>
            <a:xfrm>
              <a:off x="0" y="3725449"/>
              <a:ext cx="1333005" cy="98642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r>
                <a:rPr lang="en-US" sz="1200" b="1" smtClean="0">
                  <a:solidFill>
                    <a:srgbClr val="FF0000"/>
                  </a:solidFill>
                  <a:latin typeface="Arial" pitchFamily="34" charset="0"/>
                  <a:cs typeface="Arial" pitchFamily="34" charset="0"/>
                </a:rPr>
                <a:t>Payments</a:t>
              </a:r>
              <a:endParaRPr lang="en-US" sz="1200" b="1">
                <a:solidFill>
                  <a:srgbClr val="FF0000"/>
                </a:solidFill>
                <a:latin typeface="Arial" pitchFamily="34" charset="0"/>
                <a:cs typeface="Arial" pitchFamily="34" charset="0"/>
              </a:endParaRPr>
            </a:p>
          </p:txBody>
        </p:sp>
        <p:sp>
          <p:nvSpPr>
            <p:cNvPr id="41" name="Oval 40"/>
            <p:cNvSpPr/>
            <p:nvPr/>
          </p:nvSpPr>
          <p:spPr>
            <a:xfrm>
              <a:off x="457199" y="5172205"/>
              <a:ext cx="1295401" cy="98642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defRPr/>
              </a:pPr>
              <a:r>
                <a:rPr lang="en-US" sz="1200" b="1" smtClean="0">
                  <a:solidFill>
                    <a:srgbClr val="FF0000"/>
                  </a:solidFill>
                  <a:latin typeface="Arial" pitchFamily="34" charset="0"/>
                  <a:cs typeface="Arial" pitchFamily="34" charset="0"/>
                </a:rPr>
                <a:t>Reports</a:t>
              </a:r>
              <a:endParaRPr lang="en-US" sz="1200" b="1">
                <a:solidFill>
                  <a:srgbClr val="FF0000"/>
                </a:solidFill>
                <a:latin typeface="Arial" pitchFamily="34" charset="0"/>
                <a:cs typeface="Arial" pitchFamily="34" charset="0"/>
              </a:endParaRPr>
            </a:p>
          </p:txBody>
        </p:sp>
      </p:grpSp>
      <p:sp>
        <p:nvSpPr>
          <p:cNvPr id="53" name="Rectangle 52"/>
          <p:cNvSpPr>
            <a:spLocks noChangeArrowheads="1"/>
          </p:cNvSpPr>
          <p:nvPr/>
        </p:nvSpPr>
        <p:spPr bwMode="auto">
          <a:xfrm>
            <a:off x="5105400" y="1447800"/>
            <a:ext cx="4038600" cy="4724400"/>
          </a:xfrm>
          <a:prstGeom prst="rect">
            <a:avLst/>
          </a:prstGeom>
          <a:noFill/>
          <a:ln w="9525">
            <a:noFill/>
            <a:miter lim="800000"/>
            <a:headEnd/>
            <a:tailEnd/>
          </a:ln>
        </p:spPr>
        <p:txBody>
          <a:bodyPr/>
          <a:lstStyle/>
          <a:p>
            <a:pPr marL="342900" indent="-342900" algn="l">
              <a:lnSpc>
                <a:spcPct val="100000"/>
              </a:lnSpc>
              <a:spcBef>
                <a:spcPct val="20000"/>
              </a:spcBef>
            </a:pPr>
            <a:r>
              <a:rPr lang="en-US" sz="2000" b="0">
                <a:solidFill>
                  <a:schemeClr val="tx1">
                    <a:lumMod val="85000"/>
                    <a:lumOff val="15000"/>
                  </a:schemeClr>
                </a:solidFill>
                <a:latin typeface="Arial" pitchFamily="34" charset="0"/>
                <a:cs typeface="Arial" pitchFamily="34" charset="0"/>
              </a:rPr>
              <a:t>Hệ thống thông tin quản lý bệnh viện </a:t>
            </a:r>
            <a:r>
              <a:rPr lang="en-US" sz="2000" b="0" smtClean="0">
                <a:solidFill>
                  <a:schemeClr val="tx1">
                    <a:lumMod val="85000"/>
                    <a:lumOff val="15000"/>
                  </a:schemeClr>
                </a:solidFill>
                <a:latin typeface="Arial" pitchFamily="34" charset="0"/>
                <a:cs typeface="Arial" pitchFamily="34" charset="0"/>
              </a:rPr>
              <a:t> </a:t>
            </a:r>
            <a:r>
              <a:rPr lang="en-US" sz="2000" b="1" smtClean="0">
                <a:solidFill>
                  <a:srgbClr val="FF0000"/>
                </a:solidFill>
                <a:latin typeface="Arial" pitchFamily="34" charset="0"/>
                <a:cs typeface="Arial" pitchFamily="34" charset="0"/>
              </a:rPr>
              <a:t>H</a:t>
            </a:r>
            <a:r>
              <a:rPr lang="en-US" sz="2000" b="0" smtClean="0">
                <a:solidFill>
                  <a:schemeClr val="tx1">
                    <a:lumMod val="85000"/>
                    <a:lumOff val="15000"/>
                  </a:schemeClr>
                </a:solidFill>
                <a:latin typeface="Arial" pitchFamily="34" charset="0"/>
                <a:cs typeface="Arial" pitchFamily="34" charset="0"/>
              </a:rPr>
              <a:t>ospital </a:t>
            </a:r>
            <a:r>
              <a:rPr lang="en-US" sz="2000" b="1" smtClean="0">
                <a:solidFill>
                  <a:srgbClr val="FF0000"/>
                </a:solidFill>
                <a:latin typeface="Arial" pitchFamily="34" charset="0"/>
                <a:cs typeface="Arial" pitchFamily="34" charset="0"/>
              </a:rPr>
              <a:t>I</a:t>
            </a:r>
            <a:r>
              <a:rPr lang="en-US" sz="2000" b="0" smtClean="0">
                <a:solidFill>
                  <a:schemeClr val="tx1">
                    <a:lumMod val="85000"/>
                    <a:lumOff val="15000"/>
                  </a:schemeClr>
                </a:solidFill>
                <a:latin typeface="Arial" pitchFamily="34" charset="0"/>
                <a:cs typeface="Arial" pitchFamily="34" charset="0"/>
              </a:rPr>
              <a:t>nformation </a:t>
            </a:r>
            <a:r>
              <a:rPr lang="en-US" sz="2000" b="1" smtClean="0">
                <a:solidFill>
                  <a:srgbClr val="FF0000"/>
                </a:solidFill>
                <a:latin typeface="Arial" pitchFamily="34" charset="0"/>
                <a:cs typeface="Arial" pitchFamily="34" charset="0"/>
              </a:rPr>
              <a:t>S</a:t>
            </a:r>
            <a:r>
              <a:rPr lang="en-US" sz="2000" b="0" smtClean="0">
                <a:solidFill>
                  <a:schemeClr val="tx1">
                    <a:lumMod val="85000"/>
                    <a:lumOff val="15000"/>
                  </a:schemeClr>
                </a:solidFill>
                <a:latin typeface="Arial" pitchFamily="34" charset="0"/>
                <a:cs typeface="Arial" pitchFamily="34" charset="0"/>
              </a:rPr>
              <a:t>ystem (</a:t>
            </a:r>
            <a:r>
              <a:rPr lang="en-US" sz="2000" b="1" smtClean="0">
                <a:solidFill>
                  <a:srgbClr val="FF0000"/>
                </a:solidFill>
                <a:latin typeface="Arial" pitchFamily="34" charset="0"/>
                <a:cs typeface="Arial" pitchFamily="34" charset="0"/>
              </a:rPr>
              <a:t>HIS</a:t>
            </a:r>
            <a:r>
              <a:rPr lang="en-US" sz="2000" b="0">
                <a:solidFill>
                  <a:schemeClr val="tx1">
                    <a:lumMod val="85000"/>
                    <a:lumOff val="15000"/>
                  </a:schemeClr>
                </a:solidFill>
                <a:latin typeface="Arial" pitchFamily="34" charset="0"/>
                <a:cs typeface="Arial" pitchFamily="34" charset="0"/>
              </a:rPr>
              <a:t>) là một hệ thống </a:t>
            </a:r>
            <a:r>
              <a:rPr lang="en-US" sz="2000" b="0">
                <a:solidFill>
                  <a:srgbClr val="FF0000"/>
                </a:solidFill>
                <a:latin typeface="Arial" pitchFamily="34" charset="0"/>
                <a:cs typeface="Arial" pitchFamily="34" charset="0"/>
              </a:rPr>
              <a:t>tích hợp</a:t>
            </a:r>
            <a:r>
              <a:rPr lang="en-US" sz="2000" b="0">
                <a:solidFill>
                  <a:schemeClr val="tx1">
                    <a:lumMod val="85000"/>
                    <a:lumOff val="15000"/>
                  </a:schemeClr>
                </a:solidFill>
                <a:latin typeface="Arial" pitchFamily="34" charset="0"/>
                <a:cs typeface="Arial" pitchFamily="34" charset="0"/>
              </a:rPr>
              <a:t> của:</a:t>
            </a:r>
          </a:p>
          <a:p>
            <a:pPr marL="742950" lvl="1" indent="-285750" algn="l">
              <a:lnSpc>
                <a:spcPct val="100000"/>
              </a:lnSpc>
              <a:spcBef>
                <a:spcPct val="20000"/>
              </a:spcBef>
              <a:buFont typeface="Wingdings" pitchFamily="2" charset="2"/>
              <a:buChar char="Ø"/>
            </a:pPr>
            <a:r>
              <a:rPr lang="en-US" sz="2000" b="0" smtClean="0">
                <a:solidFill>
                  <a:schemeClr val="tx1">
                    <a:lumMod val="85000"/>
                    <a:lumOff val="15000"/>
                  </a:schemeClr>
                </a:solidFill>
                <a:latin typeface="Arial" pitchFamily="34" charset="0"/>
                <a:cs typeface="Arial" pitchFamily="34" charset="0"/>
              </a:rPr>
              <a:t>Quản lý thông tin hàng đợi QMS</a:t>
            </a:r>
          </a:p>
          <a:p>
            <a:pPr marL="742950" lvl="1" indent="-285750" algn="l">
              <a:lnSpc>
                <a:spcPct val="100000"/>
              </a:lnSpc>
              <a:spcBef>
                <a:spcPct val="20000"/>
              </a:spcBef>
              <a:buFont typeface="Wingdings" pitchFamily="2" charset="2"/>
              <a:buChar char="Ø"/>
            </a:pPr>
            <a:r>
              <a:rPr lang="en-US" sz="2000" b="0" smtClean="0">
                <a:solidFill>
                  <a:schemeClr val="tx1">
                    <a:lumMod val="85000"/>
                    <a:lumOff val="15000"/>
                  </a:schemeClr>
                </a:solidFill>
                <a:latin typeface="Arial" pitchFamily="34" charset="0"/>
                <a:cs typeface="Arial" pitchFamily="34" charset="0"/>
              </a:rPr>
              <a:t>Quản </a:t>
            </a:r>
            <a:r>
              <a:rPr lang="en-US" sz="2000" b="0">
                <a:solidFill>
                  <a:schemeClr val="tx1">
                    <a:lumMod val="85000"/>
                    <a:lumOff val="15000"/>
                  </a:schemeClr>
                </a:solidFill>
                <a:latin typeface="Arial" pitchFamily="34" charset="0"/>
                <a:cs typeface="Arial" pitchFamily="34" charset="0"/>
              </a:rPr>
              <a:t>lý thông tin khám bệnh, điều trị (CIS)</a:t>
            </a:r>
          </a:p>
          <a:p>
            <a:pPr marL="742950" lvl="1" indent="-285750" algn="l">
              <a:lnSpc>
                <a:spcPct val="100000"/>
              </a:lnSpc>
              <a:spcBef>
                <a:spcPct val="20000"/>
              </a:spcBef>
              <a:buFont typeface="Wingdings" pitchFamily="2" charset="2"/>
              <a:buChar char="Ø"/>
            </a:pPr>
            <a:r>
              <a:rPr lang="en-US" sz="2000" b="0">
                <a:solidFill>
                  <a:schemeClr val="tx1">
                    <a:lumMod val="85000"/>
                    <a:lumOff val="15000"/>
                  </a:schemeClr>
                </a:solidFill>
                <a:latin typeface="Arial" pitchFamily="34" charset="0"/>
                <a:cs typeface="Arial" pitchFamily="34" charset="0"/>
              </a:rPr>
              <a:t>Quản lý thông tin phòng xét nghiệm (LIS)</a:t>
            </a:r>
          </a:p>
          <a:p>
            <a:pPr marL="742950" lvl="1" indent="-285750" algn="l">
              <a:lnSpc>
                <a:spcPct val="100000"/>
              </a:lnSpc>
              <a:spcBef>
                <a:spcPct val="20000"/>
              </a:spcBef>
              <a:buFont typeface="Wingdings" pitchFamily="2" charset="2"/>
              <a:buChar char="Ø"/>
            </a:pPr>
            <a:r>
              <a:rPr lang="en-US" sz="2000" b="0" smtClean="0">
                <a:solidFill>
                  <a:schemeClr val="tx1">
                    <a:lumMod val="85000"/>
                    <a:lumOff val="15000"/>
                  </a:schemeClr>
                </a:solidFill>
                <a:latin typeface="Arial" pitchFamily="34" charset="0"/>
                <a:cs typeface="Arial" pitchFamily="34" charset="0"/>
              </a:rPr>
              <a:t>Quản </a:t>
            </a:r>
            <a:r>
              <a:rPr lang="en-US" sz="2000" b="0">
                <a:solidFill>
                  <a:schemeClr val="tx1">
                    <a:lumMod val="85000"/>
                    <a:lumOff val="15000"/>
                  </a:schemeClr>
                </a:solidFill>
                <a:latin typeface="Arial" pitchFamily="34" charset="0"/>
                <a:cs typeface="Arial" pitchFamily="34" charset="0"/>
              </a:rPr>
              <a:t>lý thông tin hình ảnh (RIS/PACS)</a:t>
            </a:r>
          </a:p>
          <a:p>
            <a:pPr marL="742950" lvl="1" indent="-285750" algn="l">
              <a:lnSpc>
                <a:spcPct val="100000"/>
              </a:lnSpc>
              <a:spcBef>
                <a:spcPct val="20000"/>
              </a:spcBef>
              <a:buFont typeface="Wingdings" pitchFamily="2" charset="2"/>
              <a:buChar char="Ø"/>
            </a:pPr>
            <a:r>
              <a:rPr lang="en-US" sz="2000" b="0">
                <a:solidFill>
                  <a:schemeClr val="tx1">
                    <a:lumMod val="85000"/>
                    <a:lumOff val="15000"/>
                  </a:schemeClr>
                </a:solidFill>
                <a:latin typeface="Arial" pitchFamily="34" charset="0"/>
                <a:cs typeface="Arial" pitchFamily="34" charset="0"/>
              </a:rPr>
              <a:t>….</a:t>
            </a:r>
          </a:p>
        </p:txBody>
      </p:sp>
      <p:sp>
        <p:nvSpPr>
          <p:cNvPr id="54" name="Rectangle 53"/>
          <p:cNvSpPr>
            <a:spLocks noChangeArrowheads="1"/>
          </p:cNvSpPr>
          <p:nvPr/>
        </p:nvSpPr>
        <p:spPr bwMode="auto">
          <a:xfrm>
            <a:off x="0" y="120650"/>
            <a:ext cx="8915400" cy="1098550"/>
          </a:xfrm>
          <a:prstGeom prst="rect">
            <a:avLst/>
          </a:prstGeom>
          <a:noFill/>
          <a:ln w="9525">
            <a:noFill/>
            <a:miter lim="800000"/>
            <a:headEnd/>
            <a:tailEnd/>
          </a:ln>
        </p:spPr>
        <p:txBody>
          <a:bodyPr anchor="ctr"/>
          <a:lstStyle/>
          <a:p>
            <a:pPr algn="ctr">
              <a:lnSpc>
                <a:spcPct val="100000"/>
              </a:lnSpc>
              <a:spcBef>
                <a:spcPct val="0"/>
              </a:spcBef>
              <a:defRPr/>
            </a:pPr>
            <a:r>
              <a:rPr lang="en-US" sz="2800" b="1" smtClean="0">
                <a:solidFill>
                  <a:schemeClr val="tx1">
                    <a:lumMod val="85000"/>
                    <a:lumOff val="15000"/>
                  </a:schemeClr>
                </a:solidFill>
                <a:latin typeface="Arial" pitchFamily="34" charset="0"/>
                <a:cs typeface="Arial" pitchFamily="34" charset="0"/>
              </a:rPr>
              <a:t>TỔNG QUAN CÁC HỆ </a:t>
            </a:r>
            <a:r>
              <a:rPr lang="en-US" sz="2800" b="1">
                <a:solidFill>
                  <a:schemeClr val="tx1">
                    <a:lumMod val="85000"/>
                    <a:lumOff val="15000"/>
                  </a:schemeClr>
                </a:solidFill>
                <a:latin typeface="Arial" pitchFamily="34" charset="0"/>
                <a:cs typeface="Arial" pitchFamily="34" charset="0"/>
              </a:rPr>
              <a:t>THỐNG </a:t>
            </a:r>
            <a:r>
              <a:rPr lang="en-US" sz="2800" b="1" smtClean="0">
                <a:solidFill>
                  <a:schemeClr val="tx1">
                    <a:lumMod val="85000"/>
                    <a:lumOff val="15000"/>
                  </a:schemeClr>
                </a:solidFill>
                <a:latin typeface="Arial" pitchFamily="34" charset="0"/>
                <a:cs typeface="Arial" pitchFamily="34" charset="0"/>
              </a:rPr>
              <a:t>THÔNG TIN QUẢN </a:t>
            </a:r>
            <a:r>
              <a:rPr lang="en-US" sz="2800" b="1">
                <a:solidFill>
                  <a:schemeClr val="tx1">
                    <a:lumMod val="85000"/>
                    <a:lumOff val="15000"/>
                  </a:schemeClr>
                </a:solidFill>
                <a:latin typeface="Arial" pitchFamily="34" charset="0"/>
                <a:cs typeface="Arial" pitchFamily="34" charset="0"/>
              </a:rPr>
              <a:t>LÝ </a:t>
            </a:r>
            <a:r>
              <a:rPr lang="en-US" sz="2800" b="1" smtClean="0">
                <a:solidFill>
                  <a:schemeClr val="tx1">
                    <a:lumMod val="85000"/>
                    <a:lumOff val="15000"/>
                  </a:schemeClr>
                </a:solidFill>
                <a:latin typeface="Arial" pitchFamily="34" charset="0"/>
                <a:cs typeface="Arial" pitchFamily="34" charset="0"/>
              </a:rPr>
              <a:t>TRONG BỆNH </a:t>
            </a:r>
            <a:r>
              <a:rPr lang="en-US" sz="2800" b="1">
                <a:solidFill>
                  <a:schemeClr val="tx1">
                    <a:lumMod val="85000"/>
                    <a:lumOff val="15000"/>
                  </a:schemeClr>
                </a:solidFill>
                <a:latin typeface="Arial" pitchFamily="34" charset="0"/>
                <a:cs typeface="Arial" pitchFamily="34" charset="0"/>
              </a:rPr>
              <a:t>VIỆN HIỆN ĐẠI</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KẾ HOẠCH TRIỂN KHAI(Thời gian)</a:t>
            </a:r>
            <a:br>
              <a:rPr lang="en-US" b="1" smtClean="0">
                <a:solidFill>
                  <a:schemeClr val="tx1">
                    <a:lumMod val="85000"/>
                    <a:lumOff val="15000"/>
                  </a:schemeClr>
                </a:solidFill>
                <a:latin typeface="Arial" pitchFamily="34" charset="0"/>
                <a:cs typeface="Arial" pitchFamily="34" charset="0"/>
              </a:rPr>
            </a:br>
            <a:endParaRPr lang="en-US" sz="1800" b="1">
              <a:solidFill>
                <a:schemeClr val="tx1">
                  <a:lumMod val="85000"/>
                  <a:lumOff val="15000"/>
                </a:schemeClr>
              </a:solidFill>
              <a:latin typeface="Arial" pitchFamily="34" charset="0"/>
              <a:cs typeface="Arial" pitchFamily="34" charset="0"/>
            </a:endParaRPr>
          </a:p>
        </p:txBody>
      </p:sp>
      <p:graphicFrame>
        <p:nvGraphicFramePr>
          <p:cNvPr id="6" name="Table 5"/>
          <p:cNvGraphicFramePr>
            <a:graphicFrameLocks noGrp="1"/>
          </p:cNvGraphicFramePr>
          <p:nvPr/>
        </p:nvGraphicFramePr>
        <p:xfrm>
          <a:off x="380999" y="1397000"/>
          <a:ext cx="8153401" cy="2215592"/>
        </p:xfrm>
        <a:graphic>
          <a:graphicData uri="http://schemas.openxmlformats.org/drawingml/2006/table">
            <a:tbl>
              <a:tblPr firstRow="1" bandRow="1">
                <a:tableStyleId>{5C22544A-7EE6-4342-B048-85BDC9FD1C3A}</a:tableStyleId>
              </a:tblPr>
              <a:tblGrid>
                <a:gridCol w="2057401"/>
                <a:gridCol w="6096000"/>
              </a:tblGrid>
              <a:tr h="331840">
                <a:tc>
                  <a:txBody>
                    <a:bodyPr/>
                    <a:lstStyle/>
                    <a:p>
                      <a:r>
                        <a:rPr lang="en-US" sz="1600" smtClean="0">
                          <a:solidFill>
                            <a:schemeClr val="tx1">
                              <a:lumMod val="85000"/>
                              <a:lumOff val="15000"/>
                            </a:schemeClr>
                          </a:solidFill>
                          <a:latin typeface="Arial" pitchFamily="34" charset="0"/>
                          <a:cs typeface="Arial" pitchFamily="34" charset="0"/>
                        </a:rPr>
                        <a:t>Thời</a:t>
                      </a:r>
                      <a:r>
                        <a:rPr lang="en-US" sz="1600" baseline="0" smtClean="0">
                          <a:solidFill>
                            <a:schemeClr val="tx1">
                              <a:lumMod val="85000"/>
                              <a:lumOff val="15000"/>
                            </a:schemeClr>
                          </a:solidFill>
                          <a:latin typeface="Arial" pitchFamily="34" charset="0"/>
                          <a:cs typeface="Arial" pitchFamily="34" charset="0"/>
                        </a:rPr>
                        <a:t> gian thực hiện</a:t>
                      </a:r>
                      <a:endParaRPr lang="en-US" sz="1600">
                        <a:solidFill>
                          <a:schemeClr val="tx1">
                            <a:lumMod val="85000"/>
                            <a:lumOff val="15000"/>
                          </a:schemeClr>
                        </a:solidFill>
                        <a:latin typeface="Arial" pitchFamily="34" charset="0"/>
                        <a:cs typeface="Arial" pitchFamily="34" charset="0"/>
                      </a:endParaRPr>
                    </a:p>
                  </a:txBody>
                  <a:tcPr>
                    <a:solidFill>
                      <a:schemeClr val="accent3">
                        <a:lumMod val="60000"/>
                        <a:lumOff val="40000"/>
                      </a:schemeClr>
                    </a:solidFill>
                  </a:tcPr>
                </a:tc>
                <a:tc>
                  <a:txBody>
                    <a:bodyPr/>
                    <a:lstStyle/>
                    <a:p>
                      <a:r>
                        <a:rPr lang="en-US" sz="1600" smtClean="0">
                          <a:solidFill>
                            <a:schemeClr val="tx1">
                              <a:lumMod val="85000"/>
                              <a:lumOff val="15000"/>
                            </a:schemeClr>
                          </a:solidFill>
                          <a:latin typeface="Arial" pitchFamily="34" charset="0"/>
                          <a:cs typeface="Arial" pitchFamily="34" charset="0"/>
                        </a:rPr>
                        <a:t>Tên</a:t>
                      </a:r>
                      <a:r>
                        <a:rPr lang="en-US" sz="1600" baseline="0" smtClean="0">
                          <a:solidFill>
                            <a:schemeClr val="tx1">
                              <a:lumMod val="85000"/>
                              <a:lumOff val="15000"/>
                            </a:schemeClr>
                          </a:solidFill>
                          <a:latin typeface="Arial" pitchFamily="34" charset="0"/>
                          <a:cs typeface="Arial" pitchFamily="34" charset="0"/>
                        </a:rPr>
                        <a:t> công việc</a:t>
                      </a:r>
                      <a:endParaRPr lang="en-US" sz="1600">
                        <a:solidFill>
                          <a:schemeClr val="tx1">
                            <a:lumMod val="85000"/>
                            <a:lumOff val="15000"/>
                          </a:schemeClr>
                        </a:solidFill>
                        <a:latin typeface="Arial" pitchFamily="34" charset="0"/>
                        <a:cs typeface="Arial" pitchFamily="34" charset="0"/>
                      </a:endParaRPr>
                    </a:p>
                  </a:txBody>
                  <a:tcPr>
                    <a:solidFill>
                      <a:schemeClr val="accent3">
                        <a:lumMod val="60000"/>
                        <a:lumOff val="40000"/>
                      </a:schemeClr>
                    </a:solidFill>
                  </a:tcPr>
                </a:tc>
              </a:tr>
              <a:tr h="572765">
                <a:tc>
                  <a:txBody>
                    <a:bodyPr/>
                    <a:lstStyle/>
                    <a:p>
                      <a:r>
                        <a:rPr lang="en-US" sz="1600" smtClean="0">
                          <a:solidFill>
                            <a:schemeClr val="tx1">
                              <a:lumMod val="85000"/>
                              <a:lumOff val="15000"/>
                            </a:schemeClr>
                          </a:solidFill>
                          <a:latin typeface="Arial" pitchFamily="34" charset="0"/>
                          <a:cs typeface="Arial" pitchFamily="34" charset="0"/>
                        </a:rPr>
                        <a:t>01 ngày</a:t>
                      </a:r>
                      <a:endParaRPr lang="en-US" sz="1600">
                        <a:solidFill>
                          <a:schemeClr val="tx1">
                            <a:lumMod val="85000"/>
                            <a:lumOff val="15000"/>
                          </a:schemeClr>
                        </a:solidFill>
                        <a:latin typeface="Arial" pitchFamily="34" charset="0"/>
                        <a:cs typeface="Arial" pitchFamily="34" charset="0"/>
                      </a:endParaRPr>
                    </a:p>
                  </a:txBody>
                  <a:tcPr>
                    <a:noFill/>
                  </a:tcPr>
                </a:tc>
                <a:tc>
                  <a:txBody>
                    <a:bodyPr/>
                    <a:lstStyle/>
                    <a:p>
                      <a:r>
                        <a:rPr lang="en-US" sz="1600" smtClean="0">
                          <a:solidFill>
                            <a:schemeClr val="tx1">
                              <a:lumMod val="85000"/>
                              <a:lumOff val="15000"/>
                            </a:schemeClr>
                          </a:solidFill>
                          <a:latin typeface="Arial" pitchFamily="34" charset="0"/>
                          <a:cs typeface="Arial" pitchFamily="34" charset="0"/>
                        </a:rPr>
                        <a:t>Khảo</a:t>
                      </a:r>
                      <a:r>
                        <a:rPr lang="en-US" sz="1600" baseline="0" smtClean="0">
                          <a:solidFill>
                            <a:schemeClr val="tx1">
                              <a:lumMod val="85000"/>
                              <a:lumOff val="15000"/>
                            </a:schemeClr>
                          </a:solidFill>
                          <a:latin typeface="Arial" pitchFamily="34" charset="0"/>
                          <a:cs typeface="Arial" pitchFamily="34" charset="0"/>
                        </a:rPr>
                        <a:t> sát lại hiện trạng và tư vấn hạ tầng CNTT</a:t>
                      </a:r>
                      <a:endParaRPr lang="en-US" sz="1600">
                        <a:solidFill>
                          <a:schemeClr val="tx1">
                            <a:lumMod val="85000"/>
                            <a:lumOff val="15000"/>
                          </a:schemeClr>
                        </a:solidFill>
                        <a:latin typeface="Arial" pitchFamily="34" charset="0"/>
                        <a:cs typeface="Arial" pitchFamily="34" charset="0"/>
                      </a:endParaRPr>
                    </a:p>
                  </a:txBody>
                  <a:tcPr>
                    <a:noFill/>
                  </a:tcPr>
                </a:tc>
              </a:tr>
              <a:tr h="1063707">
                <a:tc>
                  <a:txBody>
                    <a:bodyPr/>
                    <a:lstStyle/>
                    <a:p>
                      <a:r>
                        <a:rPr lang="en-US" sz="1600" smtClean="0">
                          <a:solidFill>
                            <a:schemeClr val="tx1">
                              <a:lumMod val="85000"/>
                              <a:lumOff val="15000"/>
                            </a:schemeClr>
                          </a:solidFill>
                          <a:latin typeface="Arial" pitchFamily="34" charset="0"/>
                          <a:cs typeface="Arial" pitchFamily="34" charset="0"/>
                        </a:rPr>
                        <a:t>01-02 ngày</a:t>
                      </a:r>
                      <a:endParaRPr lang="en-US" sz="1600">
                        <a:solidFill>
                          <a:schemeClr val="tx1">
                            <a:lumMod val="85000"/>
                            <a:lumOff val="15000"/>
                          </a:schemeClr>
                        </a:solidFill>
                        <a:latin typeface="Arial" pitchFamily="34" charset="0"/>
                        <a:cs typeface="Arial" pitchFamily="34" charset="0"/>
                      </a:endParaRPr>
                    </a:p>
                  </a:txBody>
                  <a:tcPr>
                    <a:noFill/>
                  </a:tcPr>
                </a:tc>
                <a:tc>
                  <a:txBody>
                    <a:bodyPr/>
                    <a:lstStyle/>
                    <a:p>
                      <a:r>
                        <a:rPr lang="en-US" sz="1600" smtClean="0">
                          <a:solidFill>
                            <a:schemeClr val="tx1">
                              <a:lumMod val="85000"/>
                              <a:lumOff val="15000"/>
                            </a:schemeClr>
                          </a:solidFill>
                          <a:latin typeface="Arial" pitchFamily="34" charset="0"/>
                          <a:cs typeface="Arial" pitchFamily="34" charset="0"/>
                        </a:rPr>
                        <a:t>Kiểm</a:t>
                      </a:r>
                      <a:r>
                        <a:rPr lang="en-US" sz="1600" baseline="0" smtClean="0">
                          <a:solidFill>
                            <a:schemeClr val="tx1">
                              <a:lumMod val="85000"/>
                              <a:lumOff val="15000"/>
                            </a:schemeClr>
                          </a:solidFill>
                          <a:latin typeface="Arial" pitchFamily="34" charset="0"/>
                          <a:cs typeface="Arial" pitchFamily="34" charset="0"/>
                        </a:rPr>
                        <a:t> tra lại hệ thống mẫu biểu. Ghi nhận lại kết quả và lên phương án bổ sung mẫu biểu (nếu có)</a:t>
                      </a:r>
                      <a:endParaRPr lang="en-US" sz="1600">
                        <a:solidFill>
                          <a:schemeClr val="tx1">
                            <a:lumMod val="85000"/>
                            <a:lumOff val="15000"/>
                          </a:schemeClr>
                        </a:solidFill>
                        <a:latin typeface="Arial" pitchFamily="34" charset="0"/>
                        <a:cs typeface="Arial" pitchFamily="34" charset="0"/>
                      </a:endParaRPr>
                    </a:p>
                  </a:txBody>
                  <a:tcPr>
                    <a:noFill/>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fontScale="90000"/>
          </a:bodyPr>
          <a:lstStyle/>
          <a:p>
            <a:pPr algn="ctr"/>
            <a:r>
              <a:rPr lang="en-US" b="1" dirty="0" smtClean="0">
                <a:solidFill>
                  <a:schemeClr val="tx1">
                    <a:lumMod val="85000"/>
                    <a:lumOff val="15000"/>
                  </a:schemeClr>
                </a:solidFill>
                <a:latin typeface="Arial" pitchFamily="34" charset="0"/>
                <a:cs typeface="Arial" pitchFamily="34" charset="0"/>
              </a:rPr>
              <a:t>KẾ HOẠCH TRIỂN KHAI HIS</a:t>
            </a:r>
            <a:br>
              <a:rPr lang="en-US" b="1" dirty="0" smtClean="0">
                <a:solidFill>
                  <a:schemeClr val="tx1">
                    <a:lumMod val="85000"/>
                    <a:lumOff val="15000"/>
                  </a:schemeClr>
                </a:solidFill>
                <a:latin typeface="Arial" pitchFamily="34" charset="0"/>
                <a:cs typeface="Arial" pitchFamily="34" charset="0"/>
              </a:rPr>
            </a:br>
            <a:r>
              <a:rPr lang="en-US" sz="1800" b="1" dirty="0" err="1" smtClean="0">
                <a:solidFill>
                  <a:schemeClr val="tx1">
                    <a:lumMod val="85000"/>
                    <a:lumOff val="15000"/>
                  </a:schemeClr>
                </a:solidFill>
                <a:latin typeface="Arial" pitchFamily="34" charset="0"/>
                <a:cs typeface="Arial" pitchFamily="34" charset="0"/>
              </a:rPr>
              <a:t>Được</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thực</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hiện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sau</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khi</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thống</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nhất</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về</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các</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mẫu</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biểu</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cũng</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như</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đơn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vị</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đã</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chuẩn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bị</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đầy</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đủ</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hạ</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tầng</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phần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cứng</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và</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bố</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trí</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được</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nhân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sự</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phòng</a:t>
            </a:r>
            <a:r>
              <a:rPr lang="en-US" sz="1800" b="1" dirty="0" smtClean="0">
                <a:solidFill>
                  <a:schemeClr val="tx1">
                    <a:lumMod val="85000"/>
                    <a:lumOff val="15000"/>
                  </a:schemeClr>
                </a:solidFill>
                <a:latin typeface="Arial" pitchFamily="34" charset="0"/>
                <a:cs typeface="Arial" pitchFamily="34" charset="0"/>
              </a:rPr>
              <a:t> ban </a:t>
            </a:r>
            <a:r>
              <a:rPr lang="en-US" sz="1800" b="1" dirty="0" err="1" smtClean="0">
                <a:solidFill>
                  <a:schemeClr val="tx1">
                    <a:lumMod val="85000"/>
                    <a:lumOff val="15000"/>
                  </a:schemeClr>
                </a:solidFill>
                <a:latin typeface="Arial" pitchFamily="34" charset="0"/>
                <a:cs typeface="Arial" pitchFamily="34" charset="0"/>
              </a:rPr>
              <a:t>sử</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dụng</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phần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mềm</a:t>
            </a:r>
            <a:endParaRPr lang="en-US" sz="1800" b="1" dirty="0">
              <a:solidFill>
                <a:schemeClr val="tx1">
                  <a:lumMod val="85000"/>
                  <a:lumOff val="15000"/>
                </a:schemeClr>
              </a:solidFill>
              <a:latin typeface="Arial" pitchFamily="34" charset="0"/>
              <a:cs typeface="Arial" pitchFamily="34" charset="0"/>
            </a:endParaRPr>
          </a:p>
        </p:txBody>
      </p:sp>
      <p:graphicFrame>
        <p:nvGraphicFramePr>
          <p:cNvPr id="6" name="Table 5"/>
          <p:cNvGraphicFramePr>
            <a:graphicFrameLocks noGrp="1"/>
          </p:cNvGraphicFramePr>
          <p:nvPr/>
        </p:nvGraphicFramePr>
        <p:xfrm>
          <a:off x="380999" y="1397000"/>
          <a:ext cx="8153401" cy="5204263"/>
        </p:xfrm>
        <a:graphic>
          <a:graphicData uri="http://schemas.openxmlformats.org/drawingml/2006/table">
            <a:tbl>
              <a:tblPr firstRow="1" bandRow="1">
                <a:tableStyleId>{5C22544A-7EE6-4342-B048-85BDC9FD1C3A}</a:tableStyleId>
              </a:tblPr>
              <a:tblGrid>
                <a:gridCol w="2057401"/>
                <a:gridCol w="6096000"/>
              </a:tblGrid>
              <a:tr h="331840">
                <a:tc>
                  <a:txBody>
                    <a:bodyPr/>
                    <a:lstStyle/>
                    <a:p>
                      <a:r>
                        <a:rPr lang="en-US" sz="1600" dirty="0" err="1" smtClean="0">
                          <a:solidFill>
                            <a:schemeClr val="tx1">
                              <a:lumMod val="85000"/>
                              <a:lumOff val="15000"/>
                            </a:schemeClr>
                          </a:solidFill>
                          <a:latin typeface="Arial" pitchFamily="34" charset="0"/>
                          <a:cs typeface="Arial" pitchFamily="34" charset="0"/>
                        </a:rPr>
                        <a:t>Thời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gian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thực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hiện</a:t>
                      </a:r>
                      <a:endParaRPr lang="en-US" sz="1600" dirty="0">
                        <a:solidFill>
                          <a:schemeClr val="tx1">
                            <a:lumMod val="85000"/>
                            <a:lumOff val="15000"/>
                          </a:schemeClr>
                        </a:solidFill>
                        <a:latin typeface="Arial" pitchFamily="34" charset="0"/>
                        <a:cs typeface="Arial" pitchFamily="34" charset="0"/>
                      </a:endParaRPr>
                    </a:p>
                  </a:txBody>
                  <a:tcPr>
                    <a:solidFill>
                      <a:schemeClr val="accent3">
                        <a:lumMod val="60000"/>
                        <a:lumOff val="40000"/>
                      </a:schemeClr>
                    </a:solidFill>
                  </a:tcPr>
                </a:tc>
                <a:tc>
                  <a:txBody>
                    <a:bodyPr/>
                    <a:lstStyle/>
                    <a:p>
                      <a:r>
                        <a:rPr lang="en-US" sz="1600" smtClean="0">
                          <a:solidFill>
                            <a:schemeClr val="tx1">
                              <a:lumMod val="85000"/>
                              <a:lumOff val="15000"/>
                            </a:schemeClr>
                          </a:solidFill>
                          <a:latin typeface="Arial" pitchFamily="34" charset="0"/>
                          <a:cs typeface="Arial" pitchFamily="34" charset="0"/>
                        </a:rPr>
                        <a:t>Tên</a:t>
                      </a:r>
                      <a:r>
                        <a:rPr lang="en-US" sz="1600" baseline="0" smtClean="0">
                          <a:solidFill>
                            <a:schemeClr val="tx1">
                              <a:lumMod val="85000"/>
                              <a:lumOff val="15000"/>
                            </a:schemeClr>
                          </a:solidFill>
                          <a:latin typeface="Arial" pitchFamily="34" charset="0"/>
                          <a:cs typeface="Arial" pitchFamily="34" charset="0"/>
                        </a:rPr>
                        <a:t> công việc</a:t>
                      </a:r>
                      <a:endParaRPr lang="en-US" sz="1600">
                        <a:solidFill>
                          <a:schemeClr val="tx1">
                            <a:lumMod val="85000"/>
                            <a:lumOff val="15000"/>
                          </a:schemeClr>
                        </a:solidFill>
                        <a:latin typeface="Arial" pitchFamily="34" charset="0"/>
                        <a:cs typeface="Arial" pitchFamily="34" charset="0"/>
                      </a:endParaRPr>
                    </a:p>
                  </a:txBody>
                  <a:tcPr>
                    <a:solidFill>
                      <a:schemeClr val="accent3">
                        <a:lumMod val="60000"/>
                        <a:lumOff val="40000"/>
                      </a:schemeClr>
                    </a:solidFill>
                  </a:tcPr>
                </a:tc>
              </a:tr>
              <a:tr h="572765">
                <a:tc>
                  <a:txBody>
                    <a:bodyPr/>
                    <a:lstStyle/>
                    <a:p>
                      <a:r>
                        <a:rPr lang="en-US" sz="1600" b="1" smtClean="0">
                          <a:solidFill>
                            <a:srgbClr val="FF0000"/>
                          </a:solidFill>
                          <a:latin typeface="Arial" pitchFamily="34" charset="0"/>
                          <a:cs typeface="Arial" pitchFamily="34" charset="0"/>
                        </a:rPr>
                        <a:t>02</a:t>
                      </a:r>
                      <a:r>
                        <a:rPr lang="en-US" sz="1600" smtClean="0">
                          <a:solidFill>
                            <a:schemeClr val="tx1">
                              <a:lumMod val="85000"/>
                              <a:lumOff val="15000"/>
                            </a:schemeClr>
                          </a:solidFill>
                          <a:latin typeface="Arial" pitchFamily="34" charset="0"/>
                          <a:cs typeface="Arial" pitchFamily="34" charset="0"/>
                        </a:rPr>
                        <a:t>-04 ngày</a:t>
                      </a:r>
                      <a:endParaRPr lang="en-US" sz="1600">
                        <a:solidFill>
                          <a:schemeClr val="tx1">
                            <a:lumMod val="85000"/>
                            <a:lumOff val="15000"/>
                          </a:schemeClr>
                        </a:solidFill>
                        <a:latin typeface="Arial" pitchFamily="34" charset="0"/>
                        <a:cs typeface="Arial" pitchFamily="34" charset="0"/>
                      </a:endParaRPr>
                    </a:p>
                  </a:txBody>
                  <a:tcPr>
                    <a:noFill/>
                  </a:tcPr>
                </a:tc>
                <a:tc>
                  <a:txBody>
                    <a:bodyPr/>
                    <a:lstStyle/>
                    <a:p>
                      <a:r>
                        <a:rPr lang="en-US" sz="1600" smtClean="0">
                          <a:solidFill>
                            <a:schemeClr val="tx1">
                              <a:lumMod val="85000"/>
                              <a:lumOff val="15000"/>
                            </a:schemeClr>
                          </a:solidFill>
                          <a:latin typeface="Arial" pitchFamily="34" charset="0"/>
                          <a:cs typeface="Arial" pitchFamily="34" charset="0"/>
                        </a:rPr>
                        <a:t>Cài</a:t>
                      </a:r>
                      <a:r>
                        <a:rPr lang="en-US" sz="1600" baseline="0" smtClean="0">
                          <a:solidFill>
                            <a:schemeClr val="tx1">
                              <a:lumMod val="85000"/>
                              <a:lumOff val="15000"/>
                            </a:schemeClr>
                          </a:solidFill>
                          <a:latin typeface="Arial" pitchFamily="34" charset="0"/>
                          <a:cs typeface="Arial" pitchFamily="34" charset="0"/>
                        </a:rPr>
                        <a:t> đặt phần mềm trong các phòng ban liên quan. Nếu các máy chưa cài Windows thì sẽ mất thời gian thêm khoảng 1-2 ngày</a:t>
                      </a:r>
                      <a:endParaRPr lang="en-US" sz="1600">
                        <a:solidFill>
                          <a:schemeClr val="tx1">
                            <a:lumMod val="85000"/>
                            <a:lumOff val="15000"/>
                          </a:schemeClr>
                        </a:solidFill>
                        <a:latin typeface="Arial" pitchFamily="34" charset="0"/>
                        <a:cs typeface="Arial" pitchFamily="34" charset="0"/>
                      </a:endParaRPr>
                    </a:p>
                  </a:txBody>
                  <a:tcPr>
                    <a:noFill/>
                  </a:tcPr>
                </a:tc>
              </a:tr>
              <a:tr h="1063707">
                <a:tc>
                  <a:txBody>
                    <a:bodyPr/>
                    <a:lstStyle/>
                    <a:p>
                      <a:r>
                        <a:rPr lang="en-US" sz="1600" smtClean="0">
                          <a:solidFill>
                            <a:schemeClr val="tx1">
                              <a:lumMod val="85000"/>
                              <a:lumOff val="15000"/>
                            </a:schemeClr>
                          </a:solidFill>
                          <a:latin typeface="Arial" pitchFamily="34" charset="0"/>
                          <a:cs typeface="Arial" pitchFamily="34" charset="0"/>
                        </a:rPr>
                        <a:t>05 ngày</a:t>
                      </a:r>
                      <a:endParaRPr lang="en-US" sz="1600">
                        <a:solidFill>
                          <a:schemeClr val="tx1">
                            <a:lumMod val="85000"/>
                            <a:lumOff val="15000"/>
                          </a:schemeClr>
                        </a:solidFill>
                        <a:latin typeface="Arial" pitchFamily="34" charset="0"/>
                        <a:cs typeface="Arial" pitchFamily="34" charset="0"/>
                      </a:endParaRPr>
                    </a:p>
                  </a:txBody>
                  <a:tcPr>
                    <a:noFill/>
                  </a:tcPr>
                </a:tc>
                <a:tc>
                  <a:txBody>
                    <a:bodyPr/>
                    <a:lstStyle/>
                    <a:p>
                      <a:r>
                        <a:rPr lang="en-US" sz="1600" dirty="0" err="1" smtClean="0">
                          <a:solidFill>
                            <a:schemeClr val="tx1">
                              <a:lumMod val="85000"/>
                              <a:lumOff val="15000"/>
                            </a:schemeClr>
                          </a:solidFill>
                          <a:latin typeface="Arial" pitchFamily="34" charset="0"/>
                          <a:cs typeface="Arial" pitchFamily="34" charset="0"/>
                        </a:rPr>
                        <a:t>Đẩy</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dữ</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liệu</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giá</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Cận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lâm</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sàng</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thuốc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vào</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hệ</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thống</a:t>
                      </a:r>
                      <a:r>
                        <a:rPr lang="en-US" sz="1600" baseline="0" dirty="0" smtClean="0">
                          <a:solidFill>
                            <a:schemeClr val="tx1">
                              <a:lumMod val="85000"/>
                              <a:lumOff val="15000"/>
                            </a:schemeClr>
                          </a:solidFill>
                          <a:latin typeface="Arial" pitchFamily="34" charset="0"/>
                          <a:cs typeface="Arial" pitchFamily="34" charset="0"/>
                        </a:rPr>
                        <a:t>. In </a:t>
                      </a:r>
                      <a:r>
                        <a:rPr lang="en-US" sz="1600" baseline="0" dirty="0" err="1" smtClean="0">
                          <a:solidFill>
                            <a:schemeClr val="tx1">
                              <a:lumMod val="85000"/>
                              <a:lumOff val="15000"/>
                            </a:schemeClr>
                          </a:solidFill>
                          <a:latin typeface="Arial" pitchFamily="34" charset="0"/>
                          <a:cs typeface="Arial" pitchFamily="34" charset="0"/>
                        </a:rPr>
                        <a:t>danh</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mục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giá</a:t>
                      </a:r>
                      <a:r>
                        <a:rPr lang="en-US" sz="1600" baseline="0" dirty="0" smtClean="0">
                          <a:solidFill>
                            <a:schemeClr val="tx1">
                              <a:lumMod val="85000"/>
                              <a:lumOff val="15000"/>
                            </a:schemeClr>
                          </a:solidFill>
                          <a:latin typeface="Arial" pitchFamily="34" charset="0"/>
                          <a:cs typeface="Arial" pitchFamily="34" charset="0"/>
                        </a:rPr>
                        <a:t> . </a:t>
                      </a:r>
                      <a:r>
                        <a:rPr lang="en-US" sz="1600" baseline="0" dirty="0" err="1" smtClean="0">
                          <a:solidFill>
                            <a:schemeClr val="tx1">
                              <a:lumMod val="85000"/>
                              <a:lumOff val="15000"/>
                            </a:schemeClr>
                          </a:solidFill>
                          <a:latin typeface="Arial" pitchFamily="34" charset="0"/>
                          <a:cs typeface="Arial" pitchFamily="34" charset="0"/>
                        </a:rPr>
                        <a:t>Thực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hiện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kiểm</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soát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hiệu</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chỉnh</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và</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chốt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danh</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mục</a:t>
                      </a:r>
                      <a:endParaRPr lang="en-US" sz="1600" dirty="0">
                        <a:solidFill>
                          <a:schemeClr val="tx1">
                            <a:lumMod val="85000"/>
                            <a:lumOff val="15000"/>
                          </a:schemeClr>
                        </a:solidFill>
                        <a:latin typeface="Arial" pitchFamily="34" charset="0"/>
                        <a:cs typeface="Arial" pitchFamily="34" charset="0"/>
                      </a:endParaRPr>
                    </a:p>
                  </a:txBody>
                  <a:tcPr>
                    <a:noFill/>
                  </a:tcPr>
                </a:tc>
              </a:tr>
              <a:tr h="818236">
                <a:tc>
                  <a:txBody>
                    <a:bodyPr/>
                    <a:lstStyle/>
                    <a:p>
                      <a:r>
                        <a:rPr lang="en-US" sz="1600" smtClean="0">
                          <a:solidFill>
                            <a:schemeClr val="tx1">
                              <a:lumMod val="85000"/>
                              <a:lumOff val="15000"/>
                            </a:schemeClr>
                          </a:solidFill>
                          <a:latin typeface="Arial" pitchFamily="34" charset="0"/>
                          <a:cs typeface="Arial" pitchFamily="34" charset="0"/>
                        </a:rPr>
                        <a:t>01 ngày</a:t>
                      </a:r>
                      <a:endParaRPr lang="en-US" sz="1600">
                        <a:solidFill>
                          <a:schemeClr val="tx1">
                            <a:lumMod val="85000"/>
                            <a:lumOff val="15000"/>
                          </a:schemeClr>
                        </a:solidFill>
                        <a:latin typeface="Arial" pitchFamily="34" charset="0"/>
                        <a:cs typeface="Arial" pitchFamily="34" charset="0"/>
                      </a:endParaRPr>
                    </a:p>
                  </a:txBody>
                  <a:tcPr>
                    <a:noFill/>
                  </a:tcPr>
                </a:tc>
                <a:tc>
                  <a:txBody>
                    <a:bodyPr/>
                    <a:lstStyle/>
                    <a:p>
                      <a:r>
                        <a:rPr lang="en-US" sz="1600" smtClean="0">
                          <a:solidFill>
                            <a:schemeClr val="tx1">
                              <a:lumMod val="85000"/>
                              <a:lumOff val="15000"/>
                            </a:schemeClr>
                          </a:solidFill>
                          <a:latin typeface="Arial" pitchFamily="34" charset="0"/>
                          <a:cs typeface="Arial" pitchFamily="34" charset="0"/>
                        </a:rPr>
                        <a:t>Đào</a:t>
                      </a:r>
                      <a:r>
                        <a:rPr lang="en-US" sz="1600" baseline="0" smtClean="0">
                          <a:solidFill>
                            <a:schemeClr val="tx1">
                              <a:lumMod val="85000"/>
                              <a:lumOff val="15000"/>
                            </a:schemeClr>
                          </a:solidFill>
                          <a:latin typeface="Arial" pitchFamily="34" charset="0"/>
                          <a:cs typeface="Arial" pitchFamily="34" charset="0"/>
                        </a:rPr>
                        <a:t> tạo cho các nhóm người dùng: Tiếp đón, Thăm khám, Thanh toán…</a:t>
                      </a:r>
                      <a:endParaRPr lang="en-US" sz="1600">
                        <a:solidFill>
                          <a:schemeClr val="tx1">
                            <a:lumMod val="85000"/>
                            <a:lumOff val="15000"/>
                          </a:schemeClr>
                        </a:solidFill>
                        <a:latin typeface="Arial" pitchFamily="34" charset="0"/>
                        <a:cs typeface="Arial" pitchFamily="34" charset="0"/>
                      </a:endParaRPr>
                    </a:p>
                  </a:txBody>
                  <a:tcPr>
                    <a:noFill/>
                  </a:tcPr>
                </a:tc>
              </a:tr>
              <a:tr h="572765">
                <a:tc>
                  <a:txBody>
                    <a:bodyPr/>
                    <a:lstStyle/>
                    <a:p>
                      <a:r>
                        <a:rPr lang="en-US" sz="1600" smtClean="0">
                          <a:solidFill>
                            <a:schemeClr val="tx1">
                              <a:lumMod val="85000"/>
                              <a:lumOff val="15000"/>
                            </a:schemeClr>
                          </a:solidFill>
                          <a:latin typeface="Arial" pitchFamily="34" charset="0"/>
                          <a:cs typeface="Arial" pitchFamily="34" charset="0"/>
                        </a:rPr>
                        <a:t>20 ngày</a:t>
                      </a:r>
                      <a:endParaRPr lang="en-US" sz="1600">
                        <a:solidFill>
                          <a:schemeClr val="tx1">
                            <a:lumMod val="85000"/>
                            <a:lumOff val="15000"/>
                          </a:schemeClr>
                        </a:solidFill>
                        <a:latin typeface="Arial" pitchFamily="34" charset="0"/>
                        <a:cs typeface="Arial" pitchFamily="34" charset="0"/>
                      </a:endParaRPr>
                    </a:p>
                  </a:txBody>
                  <a:tcPr>
                    <a:noFill/>
                  </a:tcPr>
                </a:tc>
                <a:tc>
                  <a:txBody>
                    <a:bodyPr/>
                    <a:lstStyle/>
                    <a:p>
                      <a:r>
                        <a:rPr lang="en-US" sz="1600" smtClean="0">
                          <a:solidFill>
                            <a:schemeClr val="tx1">
                              <a:lumMod val="85000"/>
                              <a:lumOff val="15000"/>
                            </a:schemeClr>
                          </a:solidFill>
                          <a:latin typeface="Arial" pitchFamily="34" charset="0"/>
                          <a:cs typeface="Arial" pitchFamily="34" charset="0"/>
                        </a:rPr>
                        <a:t>Triển</a:t>
                      </a:r>
                      <a:r>
                        <a:rPr lang="en-US" sz="1600" baseline="0" smtClean="0">
                          <a:solidFill>
                            <a:schemeClr val="tx1">
                              <a:lumMod val="85000"/>
                              <a:lumOff val="15000"/>
                            </a:schemeClr>
                          </a:solidFill>
                          <a:latin typeface="Arial" pitchFamily="34" charset="0"/>
                          <a:cs typeface="Arial" pitchFamily="34" charset="0"/>
                        </a:rPr>
                        <a:t> khai hệ thống Ngoại trú ổn định từ bước tiếp đón đến bước thanh toán</a:t>
                      </a:r>
                      <a:endParaRPr lang="en-US" sz="1600">
                        <a:solidFill>
                          <a:schemeClr val="tx1">
                            <a:lumMod val="85000"/>
                            <a:lumOff val="15000"/>
                          </a:schemeClr>
                        </a:solidFill>
                        <a:latin typeface="Arial" pitchFamily="34" charset="0"/>
                        <a:cs typeface="Arial" pitchFamily="34" charset="0"/>
                      </a:endParaRPr>
                    </a:p>
                  </a:txBody>
                  <a:tcPr>
                    <a:noFill/>
                  </a:tcPr>
                </a:tc>
              </a:tr>
              <a:tr h="572765">
                <a:tc>
                  <a:txBody>
                    <a:bodyPr/>
                    <a:lstStyle/>
                    <a:p>
                      <a:r>
                        <a:rPr lang="en-US" sz="1600" smtClean="0">
                          <a:solidFill>
                            <a:schemeClr val="tx1">
                              <a:lumMod val="85000"/>
                              <a:lumOff val="15000"/>
                            </a:schemeClr>
                          </a:solidFill>
                          <a:latin typeface="Arial" pitchFamily="34" charset="0"/>
                          <a:cs typeface="Arial" pitchFamily="34" charset="0"/>
                        </a:rPr>
                        <a:t>07 ngày</a:t>
                      </a:r>
                      <a:endParaRPr lang="en-US" sz="1600">
                        <a:solidFill>
                          <a:schemeClr val="tx1">
                            <a:lumMod val="85000"/>
                            <a:lumOff val="15000"/>
                          </a:schemeClr>
                        </a:solidFill>
                        <a:latin typeface="Arial" pitchFamily="34" charset="0"/>
                        <a:cs typeface="Arial" pitchFamily="34" charset="0"/>
                      </a:endParaRPr>
                    </a:p>
                  </a:txBody>
                  <a:tcPr>
                    <a:noFill/>
                  </a:tcPr>
                </a:tc>
                <a:tc>
                  <a:txBody>
                    <a:bodyPr/>
                    <a:lstStyle/>
                    <a:p>
                      <a:r>
                        <a:rPr lang="en-US" sz="1600" smtClean="0">
                          <a:solidFill>
                            <a:schemeClr val="tx1">
                              <a:lumMod val="85000"/>
                              <a:lumOff val="15000"/>
                            </a:schemeClr>
                          </a:solidFill>
                          <a:latin typeface="Arial" pitchFamily="34" charset="0"/>
                          <a:cs typeface="Arial" pitchFamily="34" charset="0"/>
                        </a:rPr>
                        <a:t>Kích</a:t>
                      </a:r>
                      <a:r>
                        <a:rPr lang="en-US" sz="1600" baseline="0" smtClean="0">
                          <a:solidFill>
                            <a:schemeClr val="tx1">
                              <a:lumMod val="85000"/>
                              <a:lumOff val="15000"/>
                            </a:schemeClr>
                          </a:solidFill>
                          <a:latin typeface="Arial" pitchFamily="34" charset="0"/>
                          <a:cs typeface="Arial" pitchFamily="34" charset="0"/>
                        </a:rPr>
                        <a:t> hoạt hệ thống QMS để triển khai tại phòng tiếp đón và thăm khám</a:t>
                      </a:r>
                      <a:endParaRPr lang="en-US" sz="1600">
                        <a:solidFill>
                          <a:schemeClr val="tx1">
                            <a:lumMod val="85000"/>
                            <a:lumOff val="15000"/>
                          </a:schemeClr>
                        </a:solidFill>
                        <a:latin typeface="Arial" pitchFamily="34" charset="0"/>
                        <a:cs typeface="Arial" pitchFamily="34" charset="0"/>
                      </a:endParaRPr>
                    </a:p>
                  </a:txBody>
                  <a:tcPr>
                    <a:noFill/>
                  </a:tcPr>
                </a:tc>
              </a:tr>
              <a:tr h="331840">
                <a:tc>
                  <a:txBody>
                    <a:bodyPr/>
                    <a:lstStyle/>
                    <a:p>
                      <a:r>
                        <a:rPr lang="en-US" sz="1600" smtClean="0">
                          <a:solidFill>
                            <a:schemeClr val="tx1">
                              <a:lumMod val="85000"/>
                              <a:lumOff val="15000"/>
                            </a:schemeClr>
                          </a:solidFill>
                          <a:latin typeface="Arial" pitchFamily="34" charset="0"/>
                          <a:cs typeface="Arial" pitchFamily="34" charset="0"/>
                        </a:rPr>
                        <a:t>07</a:t>
                      </a:r>
                      <a:endParaRPr lang="en-US" sz="1600">
                        <a:solidFill>
                          <a:schemeClr val="tx1">
                            <a:lumMod val="85000"/>
                            <a:lumOff val="15000"/>
                          </a:schemeClr>
                        </a:solidFill>
                        <a:latin typeface="Arial" pitchFamily="34" charset="0"/>
                        <a:cs typeface="Arial" pitchFamily="34" charset="0"/>
                      </a:endParaRPr>
                    </a:p>
                  </a:txBody>
                  <a:tcPr>
                    <a:noFill/>
                  </a:tcPr>
                </a:tc>
                <a:tc>
                  <a:txBody>
                    <a:bodyPr/>
                    <a:lstStyle/>
                    <a:p>
                      <a:r>
                        <a:rPr lang="en-US" sz="1600" smtClean="0">
                          <a:solidFill>
                            <a:schemeClr val="tx1">
                              <a:lumMod val="85000"/>
                              <a:lumOff val="15000"/>
                            </a:schemeClr>
                          </a:solidFill>
                          <a:latin typeface="Arial" pitchFamily="34" charset="0"/>
                          <a:cs typeface="Arial" pitchFamily="34" charset="0"/>
                        </a:rPr>
                        <a:t>Dự</a:t>
                      </a:r>
                      <a:r>
                        <a:rPr lang="en-US" sz="1600" baseline="0" smtClean="0">
                          <a:solidFill>
                            <a:schemeClr val="tx1">
                              <a:lumMod val="85000"/>
                              <a:lumOff val="15000"/>
                            </a:schemeClr>
                          </a:solidFill>
                          <a:latin typeface="Arial" pitchFamily="34" charset="0"/>
                          <a:cs typeface="Arial" pitchFamily="34" charset="0"/>
                        </a:rPr>
                        <a:t> phòng + Bàn giao hệ thống</a:t>
                      </a:r>
                      <a:endParaRPr lang="en-US" sz="1600">
                        <a:solidFill>
                          <a:schemeClr val="tx1">
                            <a:lumMod val="85000"/>
                            <a:lumOff val="15000"/>
                          </a:schemeClr>
                        </a:solidFill>
                        <a:latin typeface="Arial" pitchFamily="34" charset="0"/>
                        <a:cs typeface="Arial" pitchFamily="34" charset="0"/>
                      </a:endParaRPr>
                    </a:p>
                  </a:txBody>
                  <a:tcPr>
                    <a:noFill/>
                  </a:tcPr>
                </a:tc>
              </a:tr>
              <a:tr h="331840">
                <a:tc gridSpan="2">
                  <a:txBody>
                    <a:bodyPr/>
                    <a:lstStyle/>
                    <a:p>
                      <a:r>
                        <a:rPr lang="en-US" sz="1600" b="1" dirty="0" err="1" smtClean="0">
                          <a:solidFill>
                            <a:schemeClr val="tx1">
                              <a:lumMod val="85000"/>
                              <a:lumOff val="15000"/>
                            </a:schemeClr>
                          </a:solidFill>
                          <a:latin typeface="Arial" pitchFamily="34" charset="0"/>
                          <a:cs typeface="Arial" pitchFamily="34" charset="0"/>
                        </a:rPr>
                        <a:t>Tổng</a:t>
                      </a:r>
                      <a:r>
                        <a:rPr lang="en-US" sz="1600" b="1" baseline="0" dirty="0" smtClean="0">
                          <a:solidFill>
                            <a:schemeClr val="tx1">
                              <a:lumMod val="85000"/>
                              <a:lumOff val="15000"/>
                            </a:schemeClr>
                          </a:solidFill>
                          <a:latin typeface="Arial" pitchFamily="34" charset="0"/>
                          <a:cs typeface="Arial" pitchFamily="34" charset="0"/>
                        </a:rPr>
                        <a:t> </a:t>
                      </a:r>
                      <a:r>
                        <a:rPr lang="en-US" sz="1600" b="1" baseline="0" dirty="0" err="1" smtClean="0">
                          <a:solidFill>
                            <a:schemeClr val="tx1">
                              <a:lumMod val="85000"/>
                              <a:lumOff val="15000"/>
                            </a:schemeClr>
                          </a:solidFill>
                          <a:latin typeface="Arial" pitchFamily="34" charset="0"/>
                          <a:cs typeface="Arial" pitchFamily="34" charset="0"/>
                        </a:rPr>
                        <a:t>thời</a:t>
                      </a:r>
                      <a:r>
                        <a:rPr lang="en-US" sz="1600" b="1" baseline="0" dirty="0" smtClean="0">
                          <a:solidFill>
                            <a:schemeClr val="tx1">
                              <a:lumMod val="85000"/>
                              <a:lumOff val="15000"/>
                            </a:schemeClr>
                          </a:solidFill>
                          <a:latin typeface="Arial" pitchFamily="34" charset="0"/>
                          <a:cs typeface="Arial" pitchFamily="34" charset="0"/>
                        </a:rPr>
                        <a:t> </a:t>
                      </a:r>
                      <a:r>
                        <a:rPr lang="en-US" sz="1600" b="1" baseline="0" err="1" smtClean="0">
                          <a:solidFill>
                            <a:schemeClr val="tx1">
                              <a:lumMod val="85000"/>
                              <a:lumOff val="15000"/>
                            </a:schemeClr>
                          </a:solidFill>
                          <a:latin typeface="Arial" pitchFamily="34" charset="0"/>
                          <a:cs typeface="Arial" pitchFamily="34" charset="0"/>
                        </a:rPr>
                        <a:t>gian</a:t>
                      </a:r>
                      <a:r>
                        <a:rPr lang="en-US" sz="1600" b="1" baseline="0" smtClean="0">
                          <a:solidFill>
                            <a:schemeClr val="tx1">
                              <a:lumMod val="85000"/>
                              <a:lumOff val="15000"/>
                            </a:schemeClr>
                          </a:solidFill>
                          <a:latin typeface="Arial" pitchFamily="34" charset="0"/>
                          <a:cs typeface="Arial" pitchFamily="34" charset="0"/>
                        </a:rPr>
                        <a:t> ~60 </a:t>
                      </a:r>
                      <a:r>
                        <a:rPr lang="en-US" sz="1600" b="1" baseline="0" dirty="0" err="1" smtClean="0">
                          <a:solidFill>
                            <a:schemeClr val="tx1">
                              <a:lumMod val="85000"/>
                              <a:lumOff val="15000"/>
                            </a:schemeClr>
                          </a:solidFill>
                          <a:latin typeface="Arial" pitchFamily="34" charset="0"/>
                          <a:cs typeface="Arial" pitchFamily="34" charset="0"/>
                        </a:rPr>
                        <a:t>ngày</a:t>
                      </a:r>
                      <a:endParaRPr lang="en-US" sz="1600" b="1" dirty="0">
                        <a:solidFill>
                          <a:schemeClr val="tx1">
                            <a:lumMod val="85000"/>
                            <a:lumOff val="15000"/>
                          </a:schemeClr>
                        </a:solidFill>
                        <a:latin typeface="Arial" pitchFamily="34" charset="0"/>
                        <a:cs typeface="Arial" pitchFamily="34" charset="0"/>
                      </a:endParaRPr>
                    </a:p>
                  </a:txBody>
                  <a:tcPr>
                    <a:noFill/>
                  </a:tcPr>
                </a:tc>
                <a:tc hMerge="1">
                  <a:txBody>
                    <a:bodyPr/>
                    <a:lstStyle/>
                    <a:p>
                      <a:endParaRPr lang="en-US" sz="1600">
                        <a:solidFill>
                          <a:schemeClr val="tx1">
                            <a:lumMod val="85000"/>
                            <a:lumOff val="15000"/>
                          </a:schemeClr>
                        </a:solidFill>
                        <a:latin typeface="Arial" pitchFamily="34" charset="0"/>
                        <a:cs typeface="Arial" pitchFamily="34" charset="0"/>
                      </a:endParaRPr>
                    </a:p>
                  </a:txBody>
                  <a:tcPr>
                    <a:noFill/>
                  </a:tcPr>
                </a:tc>
              </a:tr>
              <a:tr h="331840">
                <a:tc>
                  <a:txBody>
                    <a:bodyPr/>
                    <a:lstStyle/>
                    <a:p>
                      <a:r>
                        <a:rPr lang="en-US" sz="1600" smtClean="0">
                          <a:solidFill>
                            <a:schemeClr val="tx1">
                              <a:lumMod val="85000"/>
                              <a:lumOff val="15000"/>
                            </a:schemeClr>
                          </a:solidFill>
                          <a:latin typeface="Arial" pitchFamily="34" charset="0"/>
                          <a:cs typeface="Arial" pitchFamily="34" charset="0"/>
                        </a:rPr>
                        <a:t>Thời</a:t>
                      </a:r>
                      <a:r>
                        <a:rPr lang="en-US" sz="1600" baseline="0" smtClean="0">
                          <a:solidFill>
                            <a:schemeClr val="tx1">
                              <a:lumMod val="85000"/>
                              <a:lumOff val="15000"/>
                            </a:schemeClr>
                          </a:solidFill>
                          <a:latin typeface="Arial" pitchFamily="34" charset="0"/>
                          <a:cs typeface="Arial" pitchFamily="34" charset="0"/>
                        </a:rPr>
                        <a:t> gian bảo trì</a:t>
                      </a:r>
                      <a:endParaRPr lang="en-US" sz="1600">
                        <a:solidFill>
                          <a:schemeClr val="tx1">
                            <a:lumMod val="85000"/>
                            <a:lumOff val="15000"/>
                          </a:schemeClr>
                        </a:solidFill>
                        <a:latin typeface="Arial" pitchFamily="34" charset="0"/>
                        <a:cs typeface="Arial" pitchFamily="34" charset="0"/>
                      </a:endParaRPr>
                    </a:p>
                  </a:txBody>
                  <a:tcPr>
                    <a:noFill/>
                  </a:tcPr>
                </a:tc>
                <a:tc>
                  <a:txBody>
                    <a:bodyPr/>
                    <a:lstStyle/>
                    <a:p>
                      <a:r>
                        <a:rPr lang="en-US" sz="1600" b="1" dirty="0" smtClean="0">
                          <a:solidFill>
                            <a:schemeClr val="tx1">
                              <a:lumMod val="85000"/>
                              <a:lumOff val="15000"/>
                            </a:schemeClr>
                          </a:solidFill>
                          <a:latin typeface="Arial" pitchFamily="34" charset="0"/>
                          <a:cs typeface="Arial" pitchFamily="34" charset="0"/>
                        </a:rPr>
                        <a:t>HỖ</a:t>
                      </a:r>
                      <a:r>
                        <a:rPr lang="en-US" sz="1600" b="1" baseline="0" dirty="0" smtClean="0">
                          <a:solidFill>
                            <a:schemeClr val="tx1">
                              <a:lumMod val="85000"/>
                              <a:lumOff val="15000"/>
                            </a:schemeClr>
                          </a:solidFill>
                          <a:latin typeface="Arial" pitchFamily="34" charset="0"/>
                          <a:cs typeface="Arial" pitchFamily="34" charset="0"/>
                        </a:rPr>
                        <a:t> TRỢ ONLINE QUA ĐIỆN </a:t>
                      </a:r>
                      <a:r>
                        <a:rPr lang="en-US" sz="1600" b="1" baseline="0" dirty="0" err="1" smtClean="0">
                          <a:solidFill>
                            <a:schemeClr val="tx1">
                              <a:lumMod val="85000"/>
                              <a:lumOff val="15000"/>
                            </a:schemeClr>
                          </a:solidFill>
                          <a:latin typeface="Arial" pitchFamily="34" charset="0"/>
                          <a:cs typeface="Arial" pitchFamily="34" charset="0"/>
                        </a:rPr>
                        <a:t>THOẠI+TEAMVIEWER+Trực</a:t>
                      </a:r>
                      <a:r>
                        <a:rPr lang="en-US" sz="1600" b="1" baseline="0" dirty="0" smtClean="0">
                          <a:solidFill>
                            <a:schemeClr val="tx1">
                              <a:lumMod val="85000"/>
                              <a:lumOff val="15000"/>
                            </a:schemeClr>
                          </a:solidFill>
                          <a:latin typeface="Arial" pitchFamily="34" charset="0"/>
                          <a:cs typeface="Arial" pitchFamily="34" charset="0"/>
                        </a:rPr>
                        <a:t> </a:t>
                      </a:r>
                      <a:r>
                        <a:rPr lang="en-US" sz="1600" b="1" baseline="0" dirty="0" err="1" smtClean="0">
                          <a:solidFill>
                            <a:schemeClr val="tx1">
                              <a:lumMod val="85000"/>
                              <a:lumOff val="15000"/>
                            </a:schemeClr>
                          </a:solidFill>
                          <a:latin typeface="Arial" pitchFamily="34" charset="0"/>
                          <a:cs typeface="Arial" pitchFamily="34" charset="0"/>
                        </a:rPr>
                        <a:t>tiếp</a:t>
                      </a:r>
                      <a:endParaRPr lang="en-US" sz="1600" b="1" dirty="0">
                        <a:solidFill>
                          <a:schemeClr val="tx1">
                            <a:lumMod val="85000"/>
                            <a:lumOff val="15000"/>
                          </a:schemeClr>
                        </a:solidFill>
                        <a:latin typeface="Arial" pitchFamily="34" charset="0"/>
                        <a:cs typeface="Arial" pitchFamily="34" charset="0"/>
                      </a:endParaRPr>
                    </a:p>
                  </a:txBody>
                  <a:tcP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fontScale="90000"/>
          </a:bodyPr>
          <a:lstStyle/>
          <a:p>
            <a:pPr algn="ctr"/>
            <a:r>
              <a:rPr lang="en-US" b="1" dirty="0" smtClean="0">
                <a:solidFill>
                  <a:schemeClr val="tx1">
                    <a:lumMod val="85000"/>
                    <a:lumOff val="15000"/>
                  </a:schemeClr>
                </a:solidFill>
                <a:latin typeface="Arial" pitchFamily="34" charset="0"/>
                <a:cs typeface="Arial" pitchFamily="34" charset="0"/>
              </a:rPr>
              <a:t>KẾ HOẠCH TRIỂN KHAI LAB</a:t>
            </a:r>
            <a:br>
              <a:rPr lang="en-US" b="1" dirty="0" smtClean="0">
                <a:solidFill>
                  <a:schemeClr val="tx1">
                    <a:lumMod val="85000"/>
                    <a:lumOff val="15000"/>
                  </a:schemeClr>
                </a:solidFill>
                <a:latin typeface="Arial" pitchFamily="34" charset="0"/>
                <a:cs typeface="Arial" pitchFamily="34" charset="0"/>
              </a:rPr>
            </a:br>
            <a:r>
              <a:rPr lang="en-US" sz="1800" b="1" dirty="0" err="1" smtClean="0">
                <a:solidFill>
                  <a:schemeClr val="tx1">
                    <a:lumMod val="85000"/>
                    <a:lumOff val="15000"/>
                  </a:schemeClr>
                </a:solidFill>
                <a:latin typeface="Arial" pitchFamily="34" charset="0"/>
                <a:cs typeface="Arial" pitchFamily="34" charset="0"/>
              </a:rPr>
              <a:t>Hệ</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thống</a:t>
            </a:r>
            <a:r>
              <a:rPr lang="en-US" sz="1800" b="1" dirty="0" smtClean="0">
                <a:solidFill>
                  <a:schemeClr val="tx1">
                    <a:lumMod val="85000"/>
                    <a:lumOff val="15000"/>
                  </a:schemeClr>
                </a:solidFill>
                <a:latin typeface="Arial" pitchFamily="34" charset="0"/>
                <a:cs typeface="Arial" pitchFamily="34" charset="0"/>
              </a:rPr>
              <a:t> LAB </a:t>
            </a:r>
            <a:r>
              <a:rPr lang="en-US" sz="1800" b="1" dirty="0" err="1" smtClean="0">
                <a:solidFill>
                  <a:schemeClr val="tx1">
                    <a:lumMod val="85000"/>
                    <a:lumOff val="15000"/>
                  </a:schemeClr>
                </a:solidFill>
                <a:latin typeface="Arial" pitchFamily="34" charset="0"/>
                <a:cs typeface="Arial" pitchFamily="34" charset="0"/>
              </a:rPr>
              <a:t>kết</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nối</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các</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máy</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xét</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nghiệm</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để</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thu</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nhận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xử</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lý</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dữ</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liệu</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thô</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và</a:t>
            </a:r>
            <a:r>
              <a:rPr lang="en-US" sz="1800" b="1" dirty="0" smtClean="0">
                <a:solidFill>
                  <a:schemeClr val="tx1">
                    <a:lumMod val="85000"/>
                    <a:lumOff val="15000"/>
                  </a:schemeClr>
                </a:solidFill>
                <a:latin typeface="Arial" pitchFamily="34" charset="0"/>
                <a:cs typeface="Arial" pitchFamily="34" charset="0"/>
              </a:rPr>
              <a:t> in </a:t>
            </a:r>
            <a:r>
              <a:rPr lang="en-US" sz="1800" b="1" dirty="0" err="1" smtClean="0">
                <a:solidFill>
                  <a:schemeClr val="tx1">
                    <a:lumMod val="85000"/>
                    <a:lumOff val="15000"/>
                  </a:schemeClr>
                </a:solidFill>
                <a:latin typeface="Arial" pitchFamily="34" charset="0"/>
                <a:cs typeface="Arial" pitchFamily="34" charset="0"/>
              </a:rPr>
              <a:t>kết</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quả</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trả</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bệnh</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nhân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cũng</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như</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gửi</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dữ</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liệu</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kết</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quả</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về</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các</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phòng</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khám</a:t>
            </a:r>
            <a:endParaRPr lang="en-US" sz="1800" b="1" dirty="0">
              <a:solidFill>
                <a:schemeClr val="tx1">
                  <a:lumMod val="85000"/>
                  <a:lumOff val="15000"/>
                </a:schemeClr>
              </a:solidFill>
              <a:latin typeface="Arial" pitchFamily="34" charset="0"/>
              <a:cs typeface="Arial" pitchFamily="34" charset="0"/>
            </a:endParaRPr>
          </a:p>
        </p:txBody>
      </p:sp>
      <p:graphicFrame>
        <p:nvGraphicFramePr>
          <p:cNvPr id="6" name="Table 5"/>
          <p:cNvGraphicFramePr>
            <a:graphicFrameLocks noGrp="1"/>
          </p:cNvGraphicFramePr>
          <p:nvPr/>
        </p:nvGraphicFramePr>
        <p:xfrm>
          <a:off x="380999" y="1397000"/>
          <a:ext cx="8153401" cy="4049116"/>
        </p:xfrm>
        <a:graphic>
          <a:graphicData uri="http://schemas.openxmlformats.org/drawingml/2006/table">
            <a:tbl>
              <a:tblPr firstRow="1" bandRow="1">
                <a:tableStyleId>{5C22544A-7EE6-4342-B048-85BDC9FD1C3A}</a:tableStyleId>
              </a:tblPr>
              <a:tblGrid>
                <a:gridCol w="2057401"/>
                <a:gridCol w="6096000"/>
              </a:tblGrid>
              <a:tr h="331840">
                <a:tc>
                  <a:txBody>
                    <a:bodyPr/>
                    <a:lstStyle/>
                    <a:p>
                      <a:r>
                        <a:rPr lang="en-US" sz="1600" dirty="0" err="1" smtClean="0">
                          <a:solidFill>
                            <a:schemeClr val="tx1">
                              <a:lumMod val="85000"/>
                              <a:lumOff val="15000"/>
                            </a:schemeClr>
                          </a:solidFill>
                          <a:latin typeface="Arial" pitchFamily="34" charset="0"/>
                          <a:cs typeface="Arial" pitchFamily="34" charset="0"/>
                        </a:rPr>
                        <a:t>Thời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gian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thực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hiện</a:t>
                      </a:r>
                      <a:endParaRPr lang="en-US" sz="1600" dirty="0">
                        <a:solidFill>
                          <a:schemeClr val="tx1">
                            <a:lumMod val="85000"/>
                            <a:lumOff val="15000"/>
                          </a:schemeClr>
                        </a:solidFill>
                        <a:latin typeface="Arial" pitchFamily="34" charset="0"/>
                        <a:cs typeface="Arial" pitchFamily="34" charset="0"/>
                      </a:endParaRPr>
                    </a:p>
                  </a:txBody>
                  <a:tcPr>
                    <a:solidFill>
                      <a:schemeClr val="accent3">
                        <a:lumMod val="60000"/>
                        <a:lumOff val="40000"/>
                      </a:schemeClr>
                    </a:solidFill>
                  </a:tcPr>
                </a:tc>
                <a:tc>
                  <a:txBody>
                    <a:bodyPr/>
                    <a:lstStyle/>
                    <a:p>
                      <a:r>
                        <a:rPr lang="en-US" sz="1600" smtClean="0">
                          <a:solidFill>
                            <a:schemeClr val="tx1">
                              <a:lumMod val="85000"/>
                              <a:lumOff val="15000"/>
                            </a:schemeClr>
                          </a:solidFill>
                          <a:latin typeface="Arial" pitchFamily="34" charset="0"/>
                          <a:cs typeface="Arial" pitchFamily="34" charset="0"/>
                        </a:rPr>
                        <a:t>Tên</a:t>
                      </a:r>
                      <a:r>
                        <a:rPr lang="en-US" sz="1600" baseline="0" smtClean="0">
                          <a:solidFill>
                            <a:schemeClr val="tx1">
                              <a:lumMod val="85000"/>
                              <a:lumOff val="15000"/>
                            </a:schemeClr>
                          </a:solidFill>
                          <a:latin typeface="Arial" pitchFamily="34" charset="0"/>
                          <a:cs typeface="Arial" pitchFamily="34" charset="0"/>
                        </a:rPr>
                        <a:t> công việc</a:t>
                      </a:r>
                      <a:endParaRPr lang="en-US" sz="1600">
                        <a:solidFill>
                          <a:schemeClr val="tx1">
                            <a:lumMod val="85000"/>
                            <a:lumOff val="15000"/>
                          </a:schemeClr>
                        </a:solidFill>
                        <a:latin typeface="Arial" pitchFamily="34" charset="0"/>
                        <a:cs typeface="Arial" pitchFamily="34" charset="0"/>
                      </a:endParaRPr>
                    </a:p>
                  </a:txBody>
                  <a:tcPr>
                    <a:solidFill>
                      <a:schemeClr val="accent3">
                        <a:lumMod val="60000"/>
                        <a:lumOff val="40000"/>
                      </a:schemeClr>
                    </a:solidFill>
                  </a:tcPr>
                </a:tc>
              </a:tr>
              <a:tr h="572765">
                <a:tc>
                  <a:txBody>
                    <a:bodyPr/>
                    <a:lstStyle/>
                    <a:p>
                      <a:r>
                        <a:rPr lang="en-US" sz="1600" b="1" dirty="0" smtClean="0">
                          <a:solidFill>
                            <a:srgbClr val="FF0000"/>
                          </a:solidFill>
                          <a:latin typeface="Arial" pitchFamily="34" charset="0"/>
                          <a:cs typeface="Arial" pitchFamily="34" charset="0"/>
                        </a:rPr>
                        <a:t>02</a:t>
                      </a:r>
                      <a:r>
                        <a:rPr lang="en-US" sz="1600" dirty="0" smtClean="0">
                          <a:solidFill>
                            <a:schemeClr val="tx1">
                              <a:lumMod val="85000"/>
                              <a:lumOff val="15000"/>
                            </a:schemeClr>
                          </a:solidFill>
                          <a:latin typeface="Arial" pitchFamily="34" charset="0"/>
                          <a:cs typeface="Arial" pitchFamily="34" charset="0"/>
                        </a:rPr>
                        <a:t>-04 </a:t>
                      </a:r>
                      <a:r>
                        <a:rPr lang="en-US" sz="1600" dirty="0" err="1" smtClean="0">
                          <a:solidFill>
                            <a:schemeClr val="tx1">
                              <a:lumMod val="85000"/>
                              <a:lumOff val="15000"/>
                            </a:schemeClr>
                          </a:solidFill>
                          <a:latin typeface="Arial" pitchFamily="34" charset="0"/>
                          <a:cs typeface="Arial" pitchFamily="34" charset="0"/>
                        </a:rPr>
                        <a:t>ngày</a:t>
                      </a:r>
                      <a:endParaRPr lang="en-US" sz="1600" dirty="0">
                        <a:solidFill>
                          <a:schemeClr val="tx1">
                            <a:lumMod val="85000"/>
                            <a:lumOff val="15000"/>
                          </a:schemeClr>
                        </a:solidFill>
                        <a:latin typeface="Arial" pitchFamily="34" charset="0"/>
                        <a:cs typeface="Arial" pitchFamily="34" charset="0"/>
                      </a:endParaRPr>
                    </a:p>
                  </a:txBody>
                  <a:tcPr>
                    <a:noFill/>
                  </a:tcPr>
                </a:tc>
                <a:tc>
                  <a:txBody>
                    <a:bodyPr/>
                    <a:lstStyle/>
                    <a:p>
                      <a:r>
                        <a:rPr lang="en-US" sz="1600" dirty="0" err="1" smtClean="0">
                          <a:solidFill>
                            <a:schemeClr val="tx1">
                              <a:lumMod val="85000"/>
                              <a:lumOff val="15000"/>
                            </a:schemeClr>
                          </a:solidFill>
                          <a:latin typeface="Arial" pitchFamily="34" charset="0"/>
                          <a:cs typeface="Arial" pitchFamily="34" charset="0"/>
                        </a:rPr>
                        <a:t>Chuẩn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bị</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dây</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kết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nối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máy</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xét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nghiệm</a:t>
                      </a:r>
                      <a:r>
                        <a:rPr lang="en-US" sz="1600" baseline="0" dirty="0" smtClean="0">
                          <a:solidFill>
                            <a:schemeClr val="tx1">
                              <a:lumMod val="85000"/>
                              <a:lumOff val="15000"/>
                            </a:schemeClr>
                          </a:solidFill>
                          <a:latin typeface="Arial" pitchFamily="34" charset="0"/>
                          <a:cs typeface="Arial" pitchFamily="34" charset="0"/>
                        </a:rPr>
                        <a:t>.</a:t>
                      </a:r>
                      <a:endParaRPr lang="en-US" sz="1600" dirty="0" smtClean="0">
                        <a:solidFill>
                          <a:schemeClr val="tx1">
                            <a:lumMod val="85000"/>
                            <a:lumOff val="15000"/>
                          </a:schemeClr>
                        </a:solidFill>
                        <a:latin typeface="Arial" pitchFamily="34" charset="0"/>
                        <a:cs typeface="Arial" pitchFamily="34" charset="0"/>
                      </a:endParaRPr>
                    </a:p>
                    <a:p>
                      <a:r>
                        <a:rPr lang="en-US" sz="1600" dirty="0" err="1" smtClean="0">
                          <a:solidFill>
                            <a:schemeClr val="tx1">
                              <a:lumMod val="85000"/>
                              <a:lumOff val="15000"/>
                            </a:schemeClr>
                          </a:solidFill>
                          <a:latin typeface="Arial" pitchFamily="34" charset="0"/>
                          <a:cs typeface="Arial" pitchFamily="34" charset="0"/>
                        </a:rPr>
                        <a:t>Cài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đặt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phần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mềm</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trong</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các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phòng</a:t>
                      </a:r>
                      <a:r>
                        <a:rPr lang="en-US" sz="1600" baseline="0" dirty="0" smtClean="0">
                          <a:solidFill>
                            <a:schemeClr val="tx1">
                              <a:lumMod val="85000"/>
                              <a:lumOff val="15000"/>
                            </a:schemeClr>
                          </a:solidFill>
                          <a:latin typeface="Arial" pitchFamily="34" charset="0"/>
                          <a:cs typeface="Arial" pitchFamily="34" charset="0"/>
                        </a:rPr>
                        <a:t> ban </a:t>
                      </a:r>
                      <a:r>
                        <a:rPr lang="en-US" sz="1600" baseline="0" dirty="0" err="1" smtClean="0">
                          <a:solidFill>
                            <a:schemeClr val="tx1">
                              <a:lumMod val="85000"/>
                              <a:lumOff val="15000"/>
                            </a:schemeClr>
                          </a:solidFill>
                          <a:latin typeface="Arial" pitchFamily="34" charset="0"/>
                          <a:cs typeface="Arial" pitchFamily="34" charset="0"/>
                        </a:rPr>
                        <a:t>liên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quan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Nếu</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các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máy</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chưa</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cài</a:t>
                      </a:r>
                      <a:r>
                        <a:rPr lang="en-US" sz="1600" baseline="0" dirty="0" smtClean="0">
                          <a:solidFill>
                            <a:schemeClr val="tx1">
                              <a:lumMod val="85000"/>
                              <a:lumOff val="15000"/>
                            </a:schemeClr>
                          </a:solidFill>
                          <a:latin typeface="Arial" pitchFamily="34" charset="0"/>
                          <a:cs typeface="Arial" pitchFamily="34" charset="0"/>
                        </a:rPr>
                        <a:t> Windows </a:t>
                      </a:r>
                      <a:r>
                        <a:rPr lang="en-US" sz="1600" baseline="0" dirty="0" err="1" smtClean="0">
                          <a:solidFill>
                            <a:schemeClr val="tx1">
                              <a:lumMod val="85000"/>
                              <a:lumOff val="15000"/>
                            </a:schemeClr>
                          </a:solidFill>
                          <a:latin typeface="Arial" pitchFamily="34" charset="0"/>
                          <a:cs typeface="Arial" pitchFamily="34" charset="0"/>
                        </a:rPr>
                        <a:t>thì</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sẽ</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mất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thời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gian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thêm</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khoảng</a:t>
                      </a:r>
                      <a:r>
                        <a:rPr lang="en-US" sz="1600" baseline="0" dirty="0" smtClean="0">
                          <a:solidFill>
                            <a:schemeClr val="tx1">
                              <a:lumMod val="85000"/>
                              <a:lumOff val="15000"/>
                            </a:schemeClr>
                          </a:solidFill>
                          <a:latin typeface="Arial" pitchFamily="34" charset="0"/>
                          <a:cs typeface="Arial" pitchFamily="34" charset="0"/>
                        </a:rPr>
                        <a:t> 1-2 </a:t>
                      </a:r>
                      <a:r>
                        <a:rPr lang="en-US" sz="1600" baseline="0" dirty="0" err="1" smtClean="0">
                          <a:solidFill>
                            <a:schemeClr val="tx1">
                              <a:lumMod val="85000"/>
                              <a:lumOff val="15000"/>
                            </a:schemeClr>
                          </a:solidFill>
                          <a:latin typeface="Arial" pitchFamily="34" charset="0"/>
                          <a:cs typeface="Arial" pitchFamily="34" charset="0"/>
                        </a:rPr>
                        <a:t>ngày</a:t>
                      </a:r>
                      <a:endParaRPr lang="en-US" sz="1600" dirty="0">
                        <a:solidFill>
                          <a:schemeClr val="tx1">
                            <a:lumMod val="85000"/>
                            <a:lumOff val="15000"/>
                          </a:schemeClr>
                        </a:solidFill>
                        <a:latin typeface="Arial" pitchFamily="34" charset="0"/>
                        <a:cs typeface="Arial" pitchFamily="34" charset="0"/>
                      </a:endParaRPr>
                    </a:p>
                  </a:txBody>
                  <a:tcPr>
                    <a:noFill/>
                  </a:tcPr>
                </a:tc>
              </a:tr>
              <a:tr h="818236">
                <a:tc>
                  <a:txBody>
                    <a:bodyPr/>
                    <a:lstStyle/>
                    <a:p>
                      <a:r>
                        <a:rPr lang="en-US" sz="1600" smtClean="0">
                          <a:solidFill>
                            <a:schemeClr val="tx1">
                              <a:lumMod val="85000"/>
                              <a:lumOff val="15000"/>
                            </a:schemeClr>
                          </a:solidFill>
                          <a:latin typeface="Arial" pitchFamily="34" charset="0"/>
                          <a:cs typeface="Arial" pitchFamily="34" charset="0"/>
                        </a:rPr>
                        <a:t>01 </a:t>
                      </a:r>
                      <a:r>
                        <a:rPr lang="en-US" sz="1600" dirty="0" err="1" smtClean="0">
                          <a:solidFill>
                            <a:schemeClr val="tx1">
                              <a:lumMod val="85000"/>
                              <a:lumOff val="15000"/>
                            </a:schemeClr>
                          </a:solidFill>
                          <a:latin typeface="Arial" pitchFamily="34" charset="0"/>
                          <a:cs typeface="Arial" pitchFamily="34" charset="0"/>
                        </a:rPr>
                        <a:t>ngày</a:t>
                      </a:r>
                      <a:endParaRPr lang="en-US" sz="1600" dirty="0">
                        <a:solidFill>
                          <a:schemeClr val="tx1">
                            <a:lumMod val="85000"/>
                            <a:lumOff val="15000"/>
                          </a:schemeClr>
                        </a:solidFill>
                        <a:latin typeface="Arial" pitchFamily="34" charset="0"/>
                        <a:cs typeface="Arial" pitchFamily="34" charset="0"/>
                      </a:endParaRPr>
                    </a:p>
                  </a:txBody>
                  <a:tcPr>
                    <a:noFill/>
                  </a:tcPr>
                </a:tc>
                <a:tc>
                  <a:txBody>
                    <a:bodyPr/>
                    <a:lstStyle/>
                    <a:p>
                      <a:r>
                        <a:rPr lang="en-US" sz="1600" dirty="0" err="1" smtClean="0">
                          <a:solidFill>
                            <a:schemeClr val="tx1">
                              <a:lumMod val="85000"/>
                              <a:lumOff val="15000"/>
                            </a:schemeClr>
                          </a:solidFill>
                          <a:latin typeface="Arial" pitchFamily="34" charset="0"/>
                          <a:cs typeface="Arial" pitchFamily="34" charset="0"/>
                        </a:rPr>
                        <a:t>Đào</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tạo</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người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dùng</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vận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hành</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phần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mềm</a:t>
                      </a:r>
                      <a:r>
                        <a:rPr lang="en-US" sz="1600" baseline="0" dirty="0" smtClean="0">
                          <a:solidFill>
                            <a:schemeClr val="tx1">
                              <a:lumMod val="85000"/>
                              <a:lumOff val="15000"/>
                            </a:schemeClr>
                          </a:solidFill>
                          <a:latin typeface="Arial" pitchFamily="34" charset="0"/>
                          <a:cs typeface="Arial" pitchFamily="34" charset="0"/>
                        </a:rPr>
                        <a:t> LAB</a:t>
                      </a:r>
                      <a:endParaRPr lang="en-US" sz="1600" dirty="0">
                        <a:solidFill>
                          <a:schemeClr val="tx1">
                            <a:lumMod val="85000"/>
                            <a:lumOff val="15000"/>
                          </a:schemeClr>
                        </a:solidFill>
                        <a:latin typeface="Arial" pitchFamily="34" charset="0"/>
                        <a:cs typeface="Arial" pitchFamily="34" charset="0"/>
                      </a:endParaRPr>
                    </a:p>
                  </a:txBody>
                  <a:tcPr>
                    <a:noFill/>
                  </a:tcPr>
                </a:tc>
              </a:tr>
              <a:tr h="572765">
                <a:tc>
                  <a:txBody>
                    <a:bodyPr/>
                    <a:lstStyle/>
                    <a:p>
                      <a:r>
                        <a:rPr lang="en-US" sz="1600" smtClean="0">
                          <a:solidFill>
                            <a:schemeClr val="tx1">
                              <a:lumMod val="85000"/>
                              <a:lumOff val="15000"/>
                            </a:schemeClr>
                          </a:solidFill>
                          <a:latin typeface="Arial" pitchFamily="34" charset="0"/>
                          <a:cs typeface="Arial" pitchFamily="34" charset="0"/>
                        </a:rPr>
                        <a:t>20 </a:t>
                      </a:r>
                      <a:r>
                        <a:rPr lang="en-US" sz="1600" dirty="0" err="1" smtClean="0">
                          <a:solidFill>
                            <a:schemeClr val="tx1">
                              <a:lumMod val="85000"/>
                              <a:lumOff val="15000"/>
                            </a:schemeClr>
                          </a:solidFill>
                          <a:latin typeface="Arial" pitchFamily="34" charset="0"/>
                          <a:cs typeface="Arial" pitchFamily="34" charset="0"/>
                        </a:rPr>
                        <a:t>ngày</a:t>
                      </a:r>
                      <a:endParaRPr lang="en-US" sz="1600" dirty="0">
                        <a:solidFill>
                          <a:schemeClr val="tx1">
                            <a:lumMod val="85000"/>
                            <a:lumOff val="15000"/>
                          </a:schemeClr>
                        </a:solidFill>
                        <a:latin typeface="Arial" pitchFamily="34" charset="0"/>
                        <a:cs typeface="Arial" pitchFamily="34" charset="0"/>
                      </a:endParaRPr>
                    </a:p>
                  </a:txBody>
                  <a:tcPr>
                    <a:noFill/>
                  </a:tcPr>
                </a:tc>
                <a:tc>
                  <a:txBody>
                    <a:bodyPr/>
                    <a:lstStyle/>
                    <a:p>
                      <a:r>
                        <a:rPr lang="en-US" sz="1600" dirty="0" err="1" smtClean="0">
                          <a:solidFill>
                            <a:schemeClr val="tx1">
                              <a:lumMod val="85000"/>
                              <a:lumOff val="15000"/>
                            </a:schemeClr>
                          </a:solidFill>
                          <a:latin typeface="Arial" pitchFamily="34" charset="0"/>
                          <a:cs typeface="Arial" pitchFamily="34" charset="0"/>
                        </a:rPr>
                        <a:t>Triển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khai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hệ</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thống</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kết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nối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máy</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xét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nghiệm</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ổn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định</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từ</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lúc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đẩy</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chỉ</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định</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vào</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các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máy</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đến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các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bước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nhận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kết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quả</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trả</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về</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các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phòng</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khám</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và</a:t>
                      </a:r>
                      <a:r>
                        <a:rPr lang="en-US" sz="1600" baseline="0" dirty="0" smtClean="0">
                          <a:solidFill>
                            <a:schemeClr val="tx1">
                              <a:lumMod val="85000"/>
                              <a:lumOff val="15000"/>
                            </a:schemeClr>
                          </a:solidFill>
                          <a:latin typeface="Arial" pitchFamily="34" charset="0"/>
                          <a:cs typeface="Arial" pitchFamily="34" charset="0"/>
                        </a:rPr>
                        <a:t> in </a:t>
                      </a:r>
                      <a:r>
                        <a:rPr lang="en-US" sz="1600" baseline="0" dirty="0" err="1" smtClean="0">
                          <a:solidFill>
                            <a:schemeClr val="tx1">
                              <a:lumMod val="85000"/>
                              <a:lumOff val="15000"/>
                            </a:schemeClr>
                          </a:solidFill>
                          <a:latin typeface="Arial" pitchFamily="34" charset="0"/>
                          <a:cs typeface="Arial" pitchFamily="34" charset="0"/>
                        </a:rPr>
                        <a:t>cho</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Bệnh</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nhân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tờ</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trả</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kết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quả</a:t>
                      </a:r>
                      <a:endParaRPr lang="en-US" sz="1600" dirty="0">
                        <a:solidFill>
                          <a:schemeClr val="tx1">
                            <a:lumMod val="85000"/>
                            <a:lumOff val="15000"/>
                          </a:schemeClr>
                        </a:solidFill>
                        <a:latin typeface="Arial" pitchFamily="34" charset="0"/>
                        <a:cs typeface="Arial" pitchFamily="34" charset="0"/>
                      </a:endParaRPr>
                    </a:p>
                  </a:txBody>
                  <a:tcPr>
                    <a:noFill/>
                  </a:tcPr>
                </a:tc>
              </a:tr>
              <a:tr h="331840">
                <a:tc>
                  <a:txBody>
                    <a:bodyPr/>
                    <a:lstStyle/>
                    <a:p>
                      <a:r>
                        <a:rPr lang="en-US" sz="1600" smtClean="0">
                          <a:solidFill>
                            <a:schemeClr val="tx1">
                              <a:lumMod val="85000"/>
                              <a:lumOff val="15000"/>
                            </a:schemeClr>
                          </a:solidFill>
                          <a:latin typeface="Arial" pitchFamily="34" charset="0"/>
                          <a:cs typeface="Arial" pitchFamily="34" charset="0"/>
                        </a:rPr>
                        <a:t>05</a:t>
                      </a:r>
                      <a:endParaRPr lang="en-US" sz="1600" dirty="0">
                        <a:solidFill>
                          <a:schemeClr val="tx1">
                            <a:lumMod val="85000"/>
                            <a:lumOff val="15000"/>
                          </a:schemeClr>
                        </a:solidFill>
                        <a:latin typeface="Arial" pitchFamily="34" charset="0"/>
                        <a:cs typeface="Arial" pitchFamily="34" charset="0"/>
                      </a:endParaRPr>
                    </a:p>
                  </a:txBody>
                  <a:tcPr>
                    <a:noFill/>
                  </a:tcPr>
                </a:tc>
                <a:tc>
                  <a:txBody>
                    <a:bodyPr/>
                    <a:lstStyle/>
                    <a:p>
                      <a:r>
                        <a:rPr lang="en-US" sz="1600" smtClean="0">
                          <a:solidFill>
                            <a:schemeClr val="tx1">
                              <a:lumMod val="85000"/>
                              <a:lumOff val="15000"/>
                            </a:schemeClr>
                          </a:solidFill>
                          <a:latin typeface="Arial" pitchFamily="34" charset="0"/>
                          <a:cs typeface="Arial" pitchFamily="34" charset="0"/>
                        </a:rPr>
                        <a:t>Dự</a:t>
                      </a:r>
                      <a:r>
                        <a:rPr lang="en-US" sz="1600" baseline="0" smtClean="0">
                          <a:solidFill>
                            <a:schemeClr val="tx1">
                              <a:lumMod val="85000"/>
                              <a:lumOff val="15000"/>
                            </a:schemeClr>
                          </a:solidFill>
                          <a:latin typeface="Arial" pitchFamily="34" charset="0"/>
                          <a:cs typeface="Arial" pitchFamily="34" charset="0"/>
                        </a:rPr>
                        <a:t> phòng + Bàn giao hệ thống</a:t>
                      </a:r>
                      <a:endParaRPr lang="en-US" sz="1600">
                        <a:solidFill>
                          <a:schemeClr val="tx1">
                            <a:lumMod val="85000"/>
                            <a:lumOff val="15000"/>
                          </a:schemeClr>
                        </a:solidFill>
                        <a:latin typeface="Arial" pitchFamily="34" charset="0"/>
                        <a:cs typeface="Arial" pitchFamily="34" charset="0"/>
                      </a:endParaRPr>
                    </a:p>
                  </a:txBody>
                  <a:tcPr>
                    <a:noFill/>
                  </a:tcPr>
                </a:tc>
              </a:tr>
              <a:tr h="331840">
                <a:tc gridSpan="2">
                  <a:txBody>
                    <a:bodyPr/>
                    <a:lstStyle/>
                    <a:p>
                      <a:r>
                        <a:rPr lang="en-US" sz="1600" b="1" dirty="0" err="1" smtClean="0">
                          <a:solidFill>
                            <a:schemeClr val="tx1">
                              <a:lumMod val="85000"/>
                              <a:lumOff val="15000"/>
                            </a:schemeClr>
                          </a:solidFill>
                          <a:latin typeface="Arial" pitchFamily="34" charset="0"/>
                          <a:cs typeface="Arial" pitchFamily="34" charset="0"/>
                        </a:rPr>
                        <a:t>Tổng</a:t>
                      </a:r>
                      <a:r>
                        <a:rPr lang="en-US" sz="1600" b="1" baseline="0" dirty="0" smtClean="0">
                          <a:solidFill>
                            <a:schemeClr val="tx1">
                              <a:lumMod val="85000"/>
                              <a:lumOff val="15000"/>
                            </a:schemeClr>
                          </a:solidFill>
                          <a:latin typeface="Arial" pitchFamily="34" charset="0"/>
                          <a:cs typeface="Arial" pitchFamily="34" charset="0"/>
                        </a:rPr>
                        <a:t> </a:t>
                      </a:r>
                      <a:r>
                        <a:rPr lang="en-US" sz="1600" b="1" baseline="0" dirty="0" err="1" smtClean="0">
                          <a:solidFill>
                            <a:schemeClr val="tx1">
                              <a:lumMod val="85000"/>
                              <a:lumOff val="15000"/>
                            </a:schemeClr>
                          </a:solidFill>
                          <a:latin typeface="Arial" pitchFamily="34" charset="0"/>
                          <a:cs typeface="Arial" pitchFamily="34" charset="0"/>
                        </a:rPr>
                        <a:t>thời</a:t>
                      </a:r>
                      <a:r>
                        <a:rPr lang="en-US" sz="1600" b="1" baseline="0" dirty="0" smtClean="0">
                          <a:solidFill>
                            <a:schemeClr val="tx1">
                              <a:lumMod val="85000"/>
                              <a:lumOff val="15000"/>
                            </a:schemeClr>
                          </a:solidFill>
                          <a:latin typeface="Arial" pitchFamily="34" charset="0"/>
                          <a:cs typeface="Arial" pitchFamily="34" charset="0"/>
                        </a:rPr>
                        <a:t> </a:t>
                      </a:r>
                      <a:r>
                        <a:rPr lang="en-US" sz="1600" b="1" baseline="0" dirty="0" err="1" smtClean="0">
                          <a:solidFill>
                            <a:schemeClr val="tx1">
                              <a:lumMod val="85000"/>
                              <a:lumOff val="15000"/>
                            </a:schemeClr>
                          </a:solidFill>
                          <a:latin typeface="Arial" pitchFamily="34" charset="0"/>
                          <a:cs typeface="Arial" pitchFamily="34" charset="0"/>
                        </a:rPr>
                        <a:t>gian</a:t>
                      </a:r>
                      <a:r>
                        <a:rPr lang="en-US" sz="1600" b="1" baseline="0" smtClean="0">
                          <a:solidFill>
                            <a:schemeClr val="tx1">
                              <a:lumMod val="85000"/>
                              <a:lumOff val="15000"/>
                            </a:schemeClr>
                          </a:solidFill>
                          <a:latin typeface="Arial" pitchFamily="34" charset="0"/>
                          <a:cs typeface="Arial" pitchFamily="34" charset="0"/>
                        </a:rPr>
                        <a:t>: ~30 </a:t>
                      </a:r>
                      <a:r>
                        <a:rPr lang="en-US" sz="1600" b="1" baseline="0" dirty="0" err="1" smtClean="0">
                          <a:solidFill>
                            <a:schemeClr val="tx1">
                              <a:lumMod val="85000"/>
                              <a:lumOff val="15000"/>
                            </a:schemeClr>
                          </a:solidFill>
                          <a:latin typeface="Arial" pitchFamily="34" charset="0"/>
                          <a:cs typeface="Arial" pitchFamily="34" charset="0"/>
                        </a:rPr>
                        <a:t>ngày</a:t>
                      </a:r>
                      <a:endParaRPr lang="en-US" sz="1600" b="1" dirty="0">
                        <a:solidFill>
                          <a:schemeClr val="tx1">
                            <a:lumMod val="85000"/>
                            <a:lumOff val="15000"/>
                          </a:schemeClr>
                        </a:solidFill>
                        <a:latin typeface="Arial" pitchFamily="34" charset="0"/>
                        <a:cs typeface="Arial" pitchFamily="34" charset="0"/>
                      </a:endParaRPr>
                    </a:p>
                  </a:txBody>
                  <a:tcPr>
                    <a:noFill/>
                  </a:tcPr>
                </a:tc>
                <a:tc hMerge="1">
                  <a:txBody>
                    <a:bodyPr/>
                    <a:lstStyle/>
                    <a:p>
                      <a:endParaRPr lang="en-US" sz="1600">
                        <a:solidFill>
                          <a:schemeClr val="tx1">
                            <a:lumMod val="85000"/>
                            <a:lumOff val="15000"/>
                          </a:schemeClr>
                        </a:solidFill>
                        <a:latin typeface="Arial" pitchFamily="34" charset="0"/>
                        <a:cs typeface="Arial" pitchFamily="34" charset="0"/>
                      </a:endParaRPr>
                    </a:p>
                  </a:txBody>
                  <a:tcPr>
                    <a:noFill/>
                  </a:tcPr>
                </a:tc>
              </a:tr>
              <a:tr h="331840">
                <a:tc>
                  <a:txBody>
                    <a:bodyPr/>
                    <a:lstStyle/>
                    <a:p>
                      <a:r>
                        <a:rPr lang="en-US" sz="1600" smtClean="0">
                          <a:solidFill>
                            <a:schemeClr val="tx1">
                              <a:lumMod val="85000"/>
                              <a:lumOff val="15000"/>
                            </a:schemeClr>
                          </a:solidFill>
                          <a:latin typeface="Arial" pitchFamily="34" charset="0"/>
                          <a:cs typeface="Arial" pitchFamily="34" charset="0"/>
                        </a:rPr>
                        <a:t>Thời</a:t>
                      </a:r>
                      <a:r>
                        <a:rPr lang="en-US" sz="1600" baseline="0" smtClean="0">
                          <a:solidFill>
                            <a:schemeClr val="tx1">
                              <a:lumMod val="85000"/>
                              <a:lumOff val="15000"/>
                            </a:schemeClr>
                          </a:solidFill>
                          <a:latin typeface="Arial" pitchFamily="34" charset="0"/>
                          <a:cs typeface="Arial" pitchFamily="34" charset="0"/>
                        </a:rPr>
                        <a:t> gian bảo trì</a:t>
                      </a:r>
                      <a:endParaRPr lang="en-US" sz="1600">
                        <a:solidFill>
                          <a:schemeClr val="tx1">
                            <a:lumMod val="85000"/>
                            <a:lumOff val="15000"/>
                          </a:schemeClr>
                        </a:solidFill>
                        <a:latin typeface="Arial" pitchFamily="34" charset="0"/>
                        <a:cs typeface="Arial" pitchFamily="34" charset="0"/>
                      </a:endParaRPr>
                    </a:p>
                  </a:txBody>
                  <a:tcPr>
                    <a:noFill/>
                  </a:tcPr>
                </a:tc>
                <a:tc>
                  <a:txBody>
                    <a:bodyPr/>
                    <a:lstStyle/>
                    <a:p>
                      <a:r>
                        <a:rPr lang="en-US" sz="1600" b="1" dirty="0" smtClean="0">
                          <a:solidFill>
                            <a:schemeClr val="tx1">
                              <a:lumMod val="85000"/>
                              <a:lumOff val="15000"/>
                            </a:schemeClr>
                          </a:solidFill>
                          <a:latin typeface="Arial" pitchFamily="34" charset="0"/>
                          <a:cs typeface="Arial" pitchFamily="34" charset="0"/>
                        </a:rPr>
                        <a:t>HỖ</a:t>
                      </a:r>
                      <a:r>
                        <a:rPr lang="en-US" sz="1600" b="1" baseline="0" dirty="0" smtClean="0">
                          <a:solidFill>
                            <a:schemeClr val="tx1">
                              <a:lumMod val="85000"/>
                              <a:lumOff val="15000"/>
                            </a:schemeClr>
                          </a:solidFill>
                          <a:latin typeface="Arial" pitchFamily="34" charset="0"/>
                          <a:cs typeface="Arial" pitchFamily="34" charset="0"/>
                        </a:rPr>
                        <a:t> TRỢ ONLINE QUA ĐIỆN </a:t>
                      </a:r>
                      <a:r>
                        <a:rPr lang="en-US" sz="1600" b="1" baseline="0" dirty="0" err="1" smtClean="0">
                          <a:solidFill>
                            <a:schemeClr val="tx1">
                              <a:lumMod val="85000"/>
                              <a:lumOff val="15000"/>
                            </a:schemeClr>
                          </a:solidFill>
                          <a:latin typeface="Arial" pitchFamily="34" charset="0"/>
                          <a:cs typeface="Arial" pitchFamily="34" charset="0"/>
                        </a:rPr>
                        <a:t>THOẠI+TEAMVIEWER+Trực</a:t>
                      </a:r>
                      <a:r>
                        <a:rPr lang="en-US" sz="1600" b="1" baseline="0" dirty="0" smtClean="0">
                          <a:solidFill>
                            <a:schemeClr val="tx1">
                              <a:lumMod val="85000"/>
                              <a:lumOff val="15000"/>
                            </a:schemeClr>
                          </a:solidFill>
                          <a:latin typeface="Arial" pitchFamily="34" charset="0"/>
                          <a:cs typeface="Arial" pitchFamily="34" charset="0"/>
                        </a:rPr>
                        <a:t> </a:t>
                      </a:r>
                      <a:r>
                        <a:rPr lang="en-US" sz="1600" b="1" baseline="0" dirty="0" err="1" smtClean="0">
                          <a:solidFill>
                            <a:schemeClr val="tx1">
                              <a:lumMod val="85000"/>
                              <a:lumOff val="15000"/>
                            </a:schemeClr>
                          </a:solidFill>
                          <a:latin typeface="Arial" pitchFamily="34" charset="0"/>
                          <a:cs typeface="Arial" pitchFamily="34" charset="0"/>
                        </a:rPr>
                        <a:t>tiếp</a:t>
                      </a:r>
                      <a:endParaRPr lang="en-US" sz="1600" b="1" dirty="0">
                        <a:solidFill>
                          <a:schemeClr val="tx1">
                            <a:lumMod val="85000"/>
                            <a:lumOff val="15000"/>
                          </a:schemeClr>
                        </a:solidFill>
                        <a:latin typeface="Arial" pitchFamily="34" charset="0"/>
                        <a:cs typeface="Arial" pitchFamily="34" charset="0"/>
                      </a:endParaRPr>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600200"/>
          </a:xfrm>
        </p:spPr>
        <p:txBody>
          <a:bodyPr>
            <a:normAutofit fontScale="90000"/>
          </a:bodyPr>
          <a:lstStyle/>
          <a:p>
            <a:pPr algn="ctr"/>
            <a:r>
              <a:rPr lang="en-US" b="1" dirty="0" smtClean="0">
                <a:solidFill>
                  <a:schemeClr val="tx1">
                    <a:lumMod val="85000"/>
                    <a:lumOff val="15000"/>
                  </a:schemeClr>
                </a:solidFill>
                <a:latin typeface="Arial" pitchFamily="34" charset="0"/>
                <a:cs typeface="Arial" pitchFamily="34" charset="0"/>
              </a:rPr>
              <a:t>KẾ HOẠCH TRIỂN KHAI RIS</a:t>
            </a:r>
            <a:br>
              <a:rPr lang="en-US" b="1" dirty="0" smtClean="0">
                <a:solidFill>
                  <a:schemeClr val="tx1">
                    <a:lumMod val="85000"/>
                    <a:lumOff val="15000"/>
                  </a:schemeClr>
                </a:solidFill>
                <a:latin typeface="Arial" pitchFamily="34" charset="0"/>
                <a:cs typeface="Arial" pitchFamily="34" charset="0"/>
              </a:rPr>
            </a:br>
            <a:r>
              <a:rPr lang="en-US" sz="1800" b="1" dirty="0" err="1" smtClean="0">
                <a:solidFill>
                  <a:schemeClr val="tx1">
                    <a:lumMod val="85000"/>
                    <a:lumOff val="15000"/>
                  </a:schemeClr>
                </a:solidFill>
                <a:latin typeface="Arial" pitchFamily="34" charset="0"/>
                <a:cs typeface="Arial" pitchFamily="34" charset="0"/>
              </a:rPr>
              <a:t>Hệ</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thống</a:t>
            </a:r>
            <a:r>
              <a:rPr lang="en-US" sz="1800" b="1" dirty="0" smtClean="0">
                <a:solidFill>
                  <a:schemeClr val="tx1">
                    <a:lumMod val="85000"/>
                    <a:lumOff val="15000"/>
                  </a:schemeClr>
                </a:solidFill>
                <a:latin typeface="Arial" pitchFamily="34" charset="0"/>
                <a:cs typeface="Arial" pitchFamily="34" charset="0"/>
              </a:rPr>
              <a:t> RIS </a:t>
            </a:r>
            <a:r>
              <a:rPr lang="en-US" sz="1800" b="1" dirty="0" err="1" smtClean="0">
                <a:solidFill>
                  <a:schemeClr val="tx1">
                    <a:lumMod val="85000"/>
                    <a:lumOff val="15000"/>
                  </a:schemeClr>
                </a:solidFill>
                <a:latin typeface="Arial" pitchFamily="34" charset="0"/>
                <a:cs typeface="Arial" pitchFamily="34" charset="0"/>
              </a:rPr>
              <a:t>cho</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phép</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quản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lý</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việc</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thu</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nhận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và</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lưu</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trữ</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dữ</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liệu</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hình</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ảnh</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theo</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chuẩn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quốc</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tế</a:t>
            </a:r>
            <a:r>
              <a:rPr lang="en-US" sz="1800" b="1" dirty="0" smtClean="0">
                <a:solidFill>
                  <a:schemeClr val="tx1">
                    <a:lumMod val="85000"/>
                    <a:lumOff val="15000"/>
                  </a:schemeClr>
                </a:solidFill>
                <a:latin typeface="Arial" pitchFamily="34" charset="0"/>
                <a:cs typeface="Arial" pitchFamily="34" charset="0"/>
              </a:rPr>
              <a:t> DICOM </a:t>
            </a:r>
            <a:r>
              <a:rPr lang="en-US" sz="1800" b="1" dirty="0" err="1" smtClean="0">
                <a:solidFill>
                  <a:schemeClr val="tx1">
                    <a:lumMod val="85000"/>
                    <a:lumOff val="15000"/>
                  </a:schemeClr>
                </a:solidFill>
                <a:latin typeface="Arial" pitchFamily="34" charset="0"/>
                <a:cs typeface="Arial" pitchFamily="34" charset="0"/>
              </a:rPr>
              <a:t>từ</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hệ</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thống</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máy</a:t>
            </a:r>
            <a:r>
              <a:rPr lang="en-US" sz="1800" b="1" dirty="0" smtClean="0">
                <a:solidFill>
                  <a:schemeClr val="tx1">
                    <a:lumMod val="85000"/>
                    <a:lumOff val="15000"/>
                  </a:schemeClr>
                </a:solidFill>
                <a:latin typeface="Arial" pitchFamily="34" charset="0"/>
                <a:cs typeface="Arial" pitchFamily="34" charset="0"/>
              </a:rPr>
              <a:t> XQUANG. Cho </a:t>
            </a:r>
            <a:r>
              <a:rPr lang="en-US" sz="1800" b="1" dirty="0" err="1" smtClean="0">
                <a:solidFill>
                  <a:schemeClr val="tx1">
                    <a:lumMod val="85000"/>
                    <a:lumOff val="15000"/>
                  </a:schemeClr>
                </a:solidFill>
                <a:latin typeface="Arial" pitchFamily="34" charset="0"/>
                <a:cs typeface="Arial" pitchFamily="34" charset="0"/>
              </a:rPr>
              <a:t>phép</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các</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Bác</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sĩ</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dễ</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dàng</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tra</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cứu</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và</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chẩn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đoán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hình</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ảnh</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bằng</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màn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hình</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chuyên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dụng</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với</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phần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mềm</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DicomViewer</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chuyên</a:t>
            </a:r>
            <a:r>
              <a:rPr lang="en-US" sz="1800" b="1" dirty="0" smtClean="0">
                <a:solidFill>
                  <a:schemeClr val="tx1">
                    <a:lumMod val="85000"/>
                    <a:lumOff val="15000"/>
                  </a:schemeClr>
                </a:solidFill>
                <a:latin typeface="Arial" pitchFamily="34" charset="0"/>
                <a:cs typeface="Arial" pitchFamily="34" charset="0"/>
              </a:rPr>
              <a:t> </a:t>
            </a:r>
            <a:r>
              <a:rPr lang="en-US" sz="1800" b="1" dirty="0" err="1" smtClean="0">
                <a:solidFill>
                  <a:schemeClr val="tx1">
                    <a:lumMod val="85000"/>
                    <a:lumOff val="15000"/>
                  </a:schemeClr>
                </a:solidFill>
                <a:latin typeface="Arial" pitchFamily="34" charset="0"/>
                <a:cs typeface="Arial" pitchFamily="34" charset="0"/>
              </a:rPr>
              <a:t>nghiệp</a:t>
            </a:r>
            <a:endParaRPr lang="en-US" sz="1800" b="1" dirty="0">
              <a:solidFill>
                <a:schemeClr val="tx1">
                  <a:lumMod val="85000"/>
                  <a:lumOff val="15000"/>
                </a:schemeClr>
              </a:solidFill>
              <a:latin typeface="Arial" pitchFamily="34" charset="0"/>
              <a:cs typeface="Arial" pitchFamily="34" charset="0"/>
            </a:endParaRPr>
          </a:p>
        </p:txBody>
      </p:sp>
      <p:graphicFrame>
        <p:nvGraphicFramePr>
          <p:cNvPr id="6" name="Table 5"/>
          <p:cNvGraphicFramePr>
            <a:graphicFrameLocks noGrp="1"/>
          </p:cNvGraphicFramePr>
          <p:nvPr/>
        </p:nvGraphicFramePr>
        <p:xfrm>
          <a:off x="381000" y="1905000"/>
          <a:ext cx="8153401" cy="3566160"/>
        </p:xfrm>
        <a:graphic>
          <a:graphicData uri="http://schemas.openxmlformats.org/drawingml/2006/table">
            <a:tbl>
              <a:tblPr firstRow="1" bandRow="1">
                <a:tableStyleId>{5C22544A-7EE6-4342-B048-85BDC9FD1C3A}</a:tableStyleId>
              </a:tblPr>
              <a:tblGrid>
                <a:gridCol w="2057401"/>
                <a:gridCol w="6096000"/>
              </a:tblGrid>
              <a:tr h="331840">
                <a:tc>
                  <a:txBody>
                    <a:bodyPr/>
                    <a:lstStyle/>
                    <a:p>
                      <a:r>
                        <a:rPr lang="en-US" sz="1600" dirty="0" err="1" smtClean="0">
                          <a:solidFill>
                            <a:schemeClr val="tx1">
                              <a:lumMod val="85000"/>
                              <a:lumOff val="15000"/>
                            </a:schemeClr>
                          </a:solidFill>
                          <a:latin typeface="Arial" pitchFamily="34" charset="0"/>
                          <a:cs typeface="Arial" pitchFamily="34" charset="0"/>
                        </a:rPr>
                        <a:t>Thời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gian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thực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hiện</a:t>
                      </a:r>
                      <a:endParaRPr lang="en-US" sz="1600" dirty="0">
                        <a:solidFill>
                          <a:schemeClr val="tx1">
                            <a:lumMod val="85000"/>
                            <a:lumOff val="15000"/>
                          </a:schemeClr>
                        </a:solidFill>
                        <a:latin typeface="Arial" pitchFamily="34" charset="0"/>
                        <a:cs typeface="Arial" pitchFamily="34" charset="0"/>
                      </a:endParaRPr>
                    </a:p>
                  </a:txBody>
                  <a:tcPr>
                    <a:solidFill>
                      <a:schemeClr val="accent3">
                        <a:lumMod val="60000"/>
                        <a:lumOff val="40000"/>
                      </a:schemeClr>
                    </a:solidFill>
                  </a:tcPr>
                </a:tc>
                <a:tc>
                  <a:txBody>
                    <a:bodyPr/>
                    <a:lstStyle/>
                    <a:p>
                      <a:r>
                        <a:rPr lang="en-US" sz="1600" dirty="0" err="1" smtClean="0">
                          <a:solidFill>
                            <a:schemeClr val="tx1">
                              <a:lumMod val="85000"/>
                              <a:lumOff val="15000"/>
                            </a:schemeClr>
                          </a:solidFill>
                          <a:latin typeface="Arial" pitchFamily="34" charset="0"/>
                          <a:cs typeface="Arial" pitchFamily="34" charset="0"/>
                        </a:rPr>
                        <a:t>Tên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công</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việc</a:t>
                      </a:r>
                      <a:endParaRPr lang="en-US" sz="1600" dirty="0">
                        <a:solidFill>
                          <a:schemeClr val="tx1">
                            <a:lumMod val="85000"/>
                            <a:lumOff val="15000"/>
                          </a:schemeClr>
                        </a:solidFill>
                        <a:latin typeface="Arial" pitchFamily="34" charset="0"/>
                        <a:cs typeface="Arial" pitchFamily="34" charset="0"/>
                      </a:endParaRPr>
                    </a:p>
                  </a:txBody>
                  <a:tcPr>
                    <a:solidFill>
                      <a:schemeClr val="accent3">
                        <a:lumMod val="60000"/>
                        <a:lumOff val="40000"/>
                      </a:schemeClr>
                    </a:solidFill>
                  </a:tcPr>
                </a:tc>
              </a:tr>
              <a:tr h="572765">
                <a:tc>
                  <a:txBody>
                    <a:bodyPr/>
                    <a:lstStyle/>
                    <a:p>
                      <a:r>
                        <a:rPr lang="en-US" sz="1600" b="1" dirty="0" smtClean="0">
                          <a:solidFill>
                            <a:srgbClr val="FF0000"/>
                          </a:solidFill>
                          <a:latin typeface="Arial" pitchFamily="34" charset="0"/>
                          <a:cs typeface="Arial" pitchFamily="34" charset="0"/>
                        </a:rPr>
                        <a:t>02</a:t>
                      </a:r>
                      <a:r>
                        <a:rPr lang="en-US" sz="1600" dirty="0" smtClean="0">
                          <a:solidFill>
                            <a:schemeClr val="tx1">
                              <a:lumMod val="85000"/>
                              <a:lumOff val="15000"/>
                            </a:schemeClr>
                          </a:solidFill>
                          <a:latin typeface="Arial" pitchFamily="34" charset="0"/>
                          <a:cs typeface="Arial" pitchFamily="34" charset="0"/>
                        </a:rPr>
                        <a:t> </a:t>
                      </a:r>
                      <a:r>
                        <a:rPr lang="en-US" sz="1600" dirty="0" err="1" smtClean="0">
                          <a:solidFill>
                            <a:schemeClr val="tx1">
                              <a:lumMod val="85000"/>
                              <a:lumOff val="15000"/>
                            </a:schemeClr>
                          </a:solidFill>
                          <a:latin typeface="Arial" pitchFamily="34" charset="0"/>
                          <a:cs typeface="Arial" pitchFamily="34" charset="0"/>
                        </a:rPr>
                        <a:t>ngày</a:t>
                      </a:r>
                      <a:endParaRPr lang="en-US" sz="1600" dirty="0">
                        <a:solidFill>
                          <a:schemeClr val="tx1">
                            <a:lumMod val="85000"/>
                            <a:lumOff val="15000"/>
                          </a:schemeClr>
                        </a:solidFill>
                        <a:latin typeface="Arial" pitchFamily="34" charset="0"/>
                        <a:cs typeface="Arial" pitchFamily="34" charset="0"/>
                      </a:endParaRPr>
                    </a:p>
                  </a:txBody>
                  <a:tcPr>
                    <a:noFill/>
                  </a:tcPr>
                </a:tc>
                <a:tc>
                  <a:txBody>
                    <a:bodyPr/>
                    <a:lstStyle/>
                    <a:p>
                      <a:r>
                        <a:rPr lang="en-US" sz="1600" baseline="0" dirty="0" err="1" smtClean="0">
                          <a:solidFill>
                            <a:schemeClr val="tx1">
                              <a:lumMod val="85000"/>
                              <a:lumOff val="15000"/>
                            </a:schemeClr>
                          </a:solidFill>
                          <a:latin typeface="Arial" pitchFamily="34" charset="0"/>
                          <a:cs typeface="Arial" pitchFamily="34" charset="0"/>
                        </a:rPr>
                        <a:t>Triển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khai</a:t>
                      </a:r>
                      <a:r>
                        <a:rPr lang="en-US" sz="1600" baseline="0" dirty="0" smtClean="0">
                          <a:solidFill>
                            <a:schemeClr val="tx1">
                              <a:lumMod val="85000"/>
                              <a:lumOff val="15000"/>
                            </a:schemeClr>
                          </a:solidFill>
                          <a:latin typeface="Arial" pitchFamily="34" charset="0"/>
                          <a:cs typeface="Arial" pitchFamily="34" charset="0"/>
                        </a:rPr>
                        <a:t> module </a:t>
                      </a:r>
                      <a:r>
                        <a:rPr lang="en-US" sz="1600" baseline="0" dirty="0" err="1" smtClean="0">
                          <a:solidFill>
                            <a:schemeClr val="tx1">
                              <a:lumMod val="85000"/>
                              <a:lumOff val="15000"/>
                            </a:schemeClr>
                          </a:solidFill>
                          <a:latin typeface="Arial" pitchFamily="34" charset="0"/>
                          <a:cs typeface="Arial" pitchFamily="34" charset="0"/>
                        </a:rPr>
                        <a:t>kết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nối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đẩy</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dữ</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liệu</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từ</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phần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mềm</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Quản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lý</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phòng</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khám</a:t>
                      </a:r>
                      <a:r>
                        <a:rPr lang="en-US" sz="1600" baseline="0" dirty="0" smtClean="0">
                          <a:solidFill>
                            <a:schemeClr val="tx1">
                              <a:lumMod val="85000"/>
                              <a:lumOff val="15000"/>
                            </a:schemeClr>
                          </a:solidFill>
                          <a:latin typeface="Arial" pitchFamily="34" charset="0"/>
                          <a:cs typeface="Arial" pitchFamily="34" charset="0"/>
                        </a:rPr>
                        <a:t> sang </a:t>
                      </a:r>
                      <a:r>
                        <a:rPr lang="en-US" sz="1600" baseline="0" dirty="0" err="1" smtClean="0">
                          <a:solidFill>
                            <a:schemeClr val="tx1">
                              <a:lumMod val="85000"/>
                              <a:lumOff val="15000"/>
                            </a:schemeClr>
                          </a:solidFill>
                          <a:latin typeface="Arial" pitchFamily="34" charset="0"/>
                          <a:cs typeface="Arial" pitchFamily="34" charset="0"/>
                        </a:rPr>
                        <a:t>phần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mềm</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WorklistServer</a:t>
                      </a:r>
                      <a:endParaRPr lang="en-US" sz="1600" dirty="0">
                        <a:solidFill>
                          <a:schemeClr val="tx1">
                            <a:lumMod val="85000"/>
                            <a:lumOff val="15000"/>
                          </a:schemeClr>
                        </a:solidFill>
                        <a:latin typeface="Arial" pitchFamily="34" charset="0"/>
                        <a:cs typeface="Arial" pitchFamily="34" charset="0"/>
                      </a:endParaRPr>
                    </a:p>
                  </a:txBody>
                  <a:tcPr>
                    <a:noFill/>
                  </a:tcPr>
                </a:tc>
              </a:tr>
              <a:tr h="818236">
                <a:tc>
                  <a:txBody>
                    <a:bodyPr/>
                    <a:lstStyle/>
                    <a:p>
                      <a:r>
                        <a:rPr lang="en-US" sz="1600" dirty="0" smtClean="0">
                          <a:solidFill>
                            <a:schemeClr val="tx1">
                              <a:lumMod val="85000"/>
                              <a:lumOff val="15000"/>
                            </a:schemeClr>
                          </a:solidFill>
                          <a:latin typeface="Arial" pitchFamily="34" charset="0"/>
                          <a:cs typeface="Arial" pitchFamily="34" charset="0"/>
                        </a:rPr>
                        <a:t>02 </a:t>
                      </a:r>
                      <a:r>
                        <a:rPr lang="en-US" sz="1600" dirty="0" err="1" smtClean="0">
                          <a:solidFill>
                            <a:schemeClr val="tx1">
                              <a:lumMod val="85000"/>
                              <a:lumOff val="15000"/>
                            </a:schemeClr>
                          </a:solidFill>
                          <a:latin typeface="Arial" pitchFamily="34" charset="0"/>
                          <a:cs typeface="Arial" pitchFamily="34" charset="0"/>
                        </a:rPr>
                        <a:t>ngày</a:t>
                      </a:r>
                      <a:endParaRPr lang="en-US" sz="1600" dirty="0">
                        <a:solidFill>
                          <a:schemeClr val="tx1">
                            <a:lumMod val="85000"/>
                            <a:lumOff val="15000"/>
                          </a:schemeClr>
                        </a:solidFill>
                        <a:latin typeface="Arial" pitchFamily="34" charset="0"/>
                        <a:cs typeface="Arial" pitchFamily="34" charset="0"/>
                      </a:endParaRPr>
                    </a:p>
                  </a:txBody>
                  <a:tcPr>
                    <a:noFill/>
                  </a:tcPr>
                </a:tc>
                <a:tc>
                  <a:txBody>
                    <a:bodyPr/>
                    <a:lstStyle/>
                    <a:p>
                      <a:r>
                        <a:rPr lang="en-US" sz="1600" dirty="0" err="1" smtClean="0">
                          <a:solidFill>
                            <a:schemeClr val="tx1">
                              <a:lumMod val="85000"/>
                              <a:lumOff val="15000"/>
                            </a:schemeClr>
                          </a:solidFill>
                          <a:latin typeface="Arial" pitchFamily="34" charset="0"/>
                          <a:cs typeface="Arial" pitchFamily="34" charset="0"/>
                        </a:rPr>
                        <a:t>Cài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đặt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WorklistClient</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lấydữ</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liệu</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từ</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WorklistServer</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đẩy</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vào</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phần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mềm</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điều</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khiển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máy</a:t>
                      </a:r>
                      <a:r>
                        <a:rPr lang="en-US" sz="1600" baseline="0" dirty="0" smtClean="0">
                          <a:solidFill>
                            <a:schemeClr val="tx1">
                              <a:lumMod val="85000"/>
                              <a:lumOff val="15000"/>
                            </a:schemeClr>
                          </a:solidFill>
                          <a:latin typeface="Arial" pitchFamily="34" charset="0"/>
                          <a:cs typeface="Arial" pitchFamily="34" charset="0"/>
                        </a:rPr>
                        <a:t> XQUANG </a:t>
                      </a:r>
                      <a:r>
                        <a:rPr lang="en-US" sz="1600" baseline="0" dirty="0" err="1" smtClean="0">
                          <a:solidFill>
                            <a:schemeClr val="tx1">
                              <a:lumMod val="85000"/>
                              <a:lumOff val="15000"/>
                            </a:schemeClr>
                          </a:solidFill>
                          <a:latin typeface="Arial" pitchFamily="34" charset="0"/>
                          <a:cs typeface="Arial" pitchFamily="34" charset="0"/>
                        </a:rPr>
                        <a:t>của</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nước</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ngoài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theo</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chuẩn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DicomWorklist</a:t>
                      </a:r>
                      <a:endParaRPr lang="en-US" sz="1600" dirty="0">
                        <a:solidFill>
                          <a:schemeClr val="tx1">
                            <a:lumMod val="85000"/>
                            <a:lumOff val="15000"/>
                          </a:schemeClr>
                        </a:solidFill>
                        <a:latin typeface="Arial" pitchFamily="34" charset="0"/>
                        <a:cs typeface="Arial" pitchFamily="34" charset="0"/>
                      </a:endParaRPr>
                    </a:p>
                  </a:txBody>
                  <a:tcPr>
                    <a:noFill/>
                  </a:tcPr>
                </a:tc>
              </a:tr>
              <a:tr h="572765">
                <a:tc>
                  <a:txBody>
                    <a:bodyPr/>
                    <a:lstStyle/>
                    <a:p>
                      <a:r>
                        <a:rPr lang="en-US" sz="1600" dirty="0" smtClean="0">
                          <a:solidFill>
                            <a:schemeClr val="tx1">
                              <a:lumMod val="85000"/>
                              <a:lumOff val="15000"/>
                            </a:schemeClr>
                          </a:solidFill>
                          <a:latin typeface="Arial" pitchFamily="34" charset="0"/>
                          <a:cs typeface="Arial" pitchFamily="34" charset="0"/>
                        </a:rPr>
                        <a:t>02 </a:t>
                      </a:r>
                      <a:r>
                        <a:rPr lang="en-US" sz="1600" dirty="0" err="1" smtClean="0">
                          <a:solidFill>
                            <a:schemeClr val="tx1">
                              <a:lumMod val="85000"/>
                              <a:lumOff val="15000"/>
                            </a:schemeClr>
                          </a:solidFill>
                          <a:latin typeface="Arial" pitchFamily="34" charset="0"/>
                          <a:cs typeface="Arial" pitchFamily="34" charset="0"/>
                        </a:rPr>
                        <a:t>ngày</a:t>
                      </a:r>
                      <a:endParaRPr lang="en-US" sz="1600" dirty="0">
                        <a:solidFill>
                          <a:schemeClr val="tx1">
                            <a:lumMod val="85000"/>
                            <a:lumOff val="15000"/>
                          </a:schemeClr>
                        </a:solidFill>
                        <a:latin typeface="Arial" pitchFamily="34" charset="0"/>
                        <a:cs typeface="Arial" pitchFamily="34" charset="0"/>
                      </a:endParaRPr>
                    </a:p>
                  </a:txBody>
                  <a:tcPr>
                    <a:noFill/>
                  </a:tcPr>
                </a:tc>
                <a:tc>
                  <a:txBody>
                    <a:bodyPr/>
                    <a:lstStyle/>
                    <a:p>
                      <a:r>
                        <a:rPr lang="en-US" sz="1600" dirty="0" err="1" smtClean="0">
                          <a:solidFill>
                            <a:schemeClr val="tx1">
                              <a:lumMod val="85000"/>
                              <a:lumOff val="15000"/>
                            </a:schemeClr>
                          </a:solidFill>
                          <a:latin typeface="Arial" pitchFamily="34" charset="0"/>
                          <a:cs typeface="Arial" pitchFamily="34" charset="0"/>
                        </a:rPr>
                        <a:t>Đào</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tạo</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người</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dùng</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xử</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dụng</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phần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mềm</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xử</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lý</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ảnh</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Dicom</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chuyên</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dụng</a:t>
                      </a:r>
                      <a:r>
                        <a:rPr lang="en-US" sz="1600" baseline="0" dirty="0" smtClean="0">
                          <a:solidFill>
                            <a:schemeClr val="tx1">
                              <a:lumMod val="85000"/>
                              <a:lumOff val="15000"/>
                            </a:schemeClr>
                          </a:solidFill>
                          <a:latin typeface="Arial" pitchFamily="34" charset="0"/>
                          <a:cs typeface="Arial" pitchFamily="34" charset="0"/>
                        </a:rPr>
                        <a:t> </a:t>
                      </a:r>
                      <a:r>
                        <a:rPr lang="en-US" sz="1600" baseline="0" dirty="0" err="1" smtClean="0">
                          <a:solidFill>
                            <a:schemeClr val="tx1">
                              <a:lumMod val="85000"/>
                              <a:lumOff val="15000"/>
                            </a:schemeClr>
                          </a:solidFill>
                          <a:latin typeface="Arial" pitchFamily="34" charset="0"/>
                          <a:cs typeface="Arial" pitchFamily="34" charset="0"/>
                        </a:rPr>
                        <a:t>DicomViewer</a:t>
                      </a:r>
                      <a:endParaRPr lang="en-US" sz="1600" dirty="0">
                        <a:solidFill>
                          <a:schemeClr val="tx1">
                            <a:lumMod val="85000"/>
                            <a:lumOff val="15000"/>
                          </a:schemeClr>
                        </a:solidFill>
                        <a:latin typeface="Arial" pitchFamily="34" charset="0"/>
                        <a:cs typeface="Arial" pitchFamily="34" charset="0"/>
                      </a:endParaRPr>
                    </a:p>
                  </a:txBody>
                  <a:tcPr>
                    <a:noFill/>
                  </a:tcPr>
                </a:tc>
              </a:tr>
              <a:tr h="331840">
                <a:tc>
                  <a:txBody>
                    <a:bodyPr/>
                    <a:lstStyle/>
                    <a:p>
                      <a:r>
                        <a:rPr lang="en-US" sz="1600" dirty="0" smtClean="0">
                          <a:solidFill>
                            <a:schemeClr val="tx1">
                              <a:lumMod val="85000"/>
                              <a:lumOff val="15000"/>
                            </a:schemeClr>
                          </a:solidFill>
                          <a:latin typeface="Arial" pitchFamily="34" charset="0"/>
                          <a:cs typeface="Arial" pitchFamily="34" charset="0"/>
                        </a:rPr>
                        <a:t>01</a:t>
                      </a:r>
                      <a:endParaRPr lang="en-US" sz="1600" dirty="0">
                        <a:solidFill>
                          <a:schemeClr val="tx1">
                            <a:lumMod val="85000"/>
                            <a:lumOff val="15000"/>
                          </a:schemeClr>
                        </a:solidFill>
                        <a:latin typeface="Arial" pitchFamily="34" charset="0"/>
                        <a:cs typeface="Arial" pitchFamily="34" charset="0"/>
                      </a:endParaRPr>
                    </a:p>
                  </a:txBody>
                  <a:tcPr>
                    <a:noFill/>
                  </a:tcPr>
                </a:tc>
                <a:tc>
                  <a:txBody>
                    <a:bodyPr/>
                    <a:lstStyle/>
                    <a:p>
                      <a:r>
                        <a:rPr lang="en-US" sz="1600" smtClean="0">
                          <a:solidFill>
                            <a:schemeClr val="tx1">
                              <a:lumMod val="85000"/>
                              <a:lumOff val="15000"/>
                            </a:schemeClr>
                          </a:solidFill>
                          <a:latin typeface="Arial" pitchFamily="34" charset="0"/>
                          <a:cs typeface="Arial" pitchFamily="34" charset="0"/>
                        </a:rPr>
                        <a:t>Dự</a:t>
                      </a:r>
                      <a:r>
                        <a:rPr lang="en-US" sz="1600" baseline="0" smtClean="0">
                          <a:solidFill>
                            <a:schemeClr val="tx1">
                              <a:lumMod val="85000"/>
                              <a:lumOff val="15000"/>
                            </a:schemeClr>
                          </a:solidFill>
                          <a:latin typeface="Arial" pitchFamily="34" charset="0"/>
                          <a:cs typeface="Arial" pitchFamily="34" charset="0"/>
                        </a:rPr>
                        <a:t> phòng + Bàn giao hệ thống</a:t>
                      </a:r>
                      <a:endParaRPr lang="en-US" sz="1600">
                        <a:solidFill>
                          <a:schemeClr val="tx1">
                            <a:lumMod val="85000"/>
                            <a:lumOff val="15000"/>
                          </a:schemeClr>
                        </a:solidFill>
                        <a:latin typeface="Arial" pitchFamily="34" charset="0"/>
                        <a:cs typeface="Arial" pitchFamily="34" charset="0"/>
                      </a:endParaRPr>
                    </a:p>
                  </a:txBody>
                  <a:tcPr>
                    <a:noFill/>
                  </a:tcPr>
                </a:tc>
              </a:tr>
              <a:tr h="331840">
                <a:tc gridSpan="2">
                  <a:txBody>
                    <a:bodyPr/>
                    <a:lstStyle/>
                    <a:p>
                      <a:r>
                        <a:rPr lang="en-US" sz="1600" b="1" dirty="0" err="1" smtClean="0">
                          <a:solidFill>
                            <a:schemeClr val="tx1">
                              <a:lumMod val="85000"/>
                              <a:lumOff val="15000"/>
                            </a:schemeClr>
                          </a:solidFill>
                          <a:latin typeface="Arial" pitchFamily="34" charset="0"/>
                          <a:cs typeface="Arial" pitchFamily="34" charset="0"/>
                        </a:rPr>
                        <a:t>Tổng</a:t>
                      </a:r>
                      <a:r>
                        <a:rPr lang="en-US" sz="1600" b="1" baseline="0" dirty="0" smtClean="0">
                          <a:solidFill>
                            <a:schemeClr val="tx1">
                              <a:lumMod val="85000"/>
                              <a:lumOff val="15000"/>
                            </a:schemeClr>
                          </a:solidFill>
                          <a:latin typeface="Arial" pitchFamily="34" charset="0"/>
                          <a:cs typeface="Arial" pitchFamily="34" charset="0"/>
                        </a:rPr>
                        <a:t> </a:t>
                      </a:r>
                      <a:r>
                        <a:rPr lang="en-US" sz="1600" b="1" baseline="0" dirty="0" err="1" smtClean="0">
                          <a:solidFill>
                            <a:schemeClr val="tx1">
                              <a:lumMod val="85000"/>
                              <a:lumOff val="15000"/>
                            </a:schemeClr>
                          </a:solidFill>
                          <a:latin typeface="Arial" pitchFamily="34" charset="0"/>
                          <a:cs typeface="Arial" pitchFamily="34" charset="0"/>
                        </a:rPr>
                        <a:t>thời</a:t>
                      </a:r>
                      <a:r>
                        <a:rPr lang="en-US" sz="1600" b="1" baseline="0" dirty="0" smtClean="0">
                          <a:solidFill>
                            <a:schemeClr val="tx1">
                              <a:lumMod val="85000"/>
                              <a:lumOff val="15000"/>
                            </a:schemeClr>
                          </a:solidFill>
                          <a:latin typeface="Arial" pitchFamily="34" charset="0"/>
                          <a:cs typeface="Arial" pitchFamily="34" charset="0"/>
                        </a:rPr>
                        <a:t> </a:t>
                      </a:r>
                      <a:r>
                        <a:rPr lang="en-US" sz="1600" b="1" baseline="0" dirty="0" err="1" smtClean="0">
                          <a:solidFill>
                            <a:schemeClr val="tx1">
                              <a:lumMod val="85000"/>
                              <a:lumOff val="15000"/>
                            </a:schemeClr>
                          </a:solidFill>
                          <a:latin typeface="Arial" pitchFamily="34" charset="0"/>
                          <a:cs typeface="Arial" pitchFamily="34" charset="0"/>
                        </a:rPr>
                        <a:t>gian</a:t>
                      </a:r>
                      <a:r>
                        <a:rPr lang="en-US" sz="1600" b="1" baseline="0" dirty="0" smtClean="0">
                          <a:solidFill>
                            <a:schemeClr val="tx1">
                              <a:lumMod val="85000"/>
                              <a:lumOff val="15000"/>
                            </a:schemeClr>
                          </a:solidFill>
                          <a:latin typeface="Arial" pitchFamily="34" charset="0"/>
                          <a:cs typeface="Arial" pitchFamily="34" charset="0"/>
                        </a:rPr>
                        <a:t>: ~07 </a:t>
                      </a:r>
                      <a:r>
                        <a:rPr lang="en-US" sz="1600" b="1" baseline="0" dirty="0" err="1" smtClean="0">
                          <a:solidFill>
                            <a:schemeClr val="tx1">
                              <a:lumMod val="85000"/>
                              <a:lumOff val="15000"/>
                            </a:schemeClr>
                          </a:solidFill>
                          <a:latin typeface="Arial" pitchFamily="34" charset="0"/>
                          <a:cs typeface="Arial" pitchFamily="34" charset="0"/>
                        </a:rPr>
                        <a:t>ngày</a:t>
                      </a:r>
                      <a:endParaRPr lang="en-US" sz="1600" b="1" dirty="0">
                        <a:solidFill>
                          <a:schemeClr val="tx1">
                            <a:lumMod val="85000"/>
                            <a:lumOff val="15000"/>
                          </a:schemeClr>
                        </a:solidFill>
                        <a:latin typeface="Arial" pitchFamily="34" charset="0"/>
                        <a:cs typeface="Arial" pitchFamily="34" charset="0"/>
                      </a:endParaRPr>
                    </a:p>
                  </a:txBody>
                  <a:tcPr>
                    <a:noFill/>
                  </a:tcPr>
                </a:tc>
                <a:tc hMerge="1">
                  <a:txBody>
                    <a:bodyPr/>
                    <a:lstStyle/>
                    <a:p>
                      <a:endParaRPr lang="en-US" sz="1600">
                        <a:solidFill>
                          <a:schemeClr val="tx1">
                            <a:lumMod val="85000"/>
                            <a:lumOff val="15000"/>
                          </a:schemeClr>
                        </a:solidFill>
                        <a:latin typeface="Arial" pitchFamily="34" charset="0"/>
                        <a:cs typeface="Arial" pitchFamily="34" charset="0"/>
                      </a:endParaRPr>
                    </a:p>
                  </a:txBody>
                  <a:tcPr>
                    <a:noFill/>
                  </a:tcPr>
                </a:tc>
              </a:tr>
              <a:tr h="331840">
                <a:tc>
                  <a:txBody>
                    <a:bodyPr/>
                    <a:lstStyle/>
                    <a:p>
                      <a:r>
                        <a:rPr lang="en-US" sz="1600" smtClean="0">
                          <a:solidFill>
                            <a:schemeClr val="tx1">
                              <a:lumMod val="85000"/>
                              <a:lumOff val="15000"/>
                            </a:schemeClr>
                          </a:solidFill>
                          <a:latin typeface="Arial" pitchFamily="34" charset="0"/>
                          <a:cs typeface="Arial" pitchFamily="34" charset="0"/>
                        </a:rPr>
                        <a:t>Thời</a:t>
                      </a:r>
                      <a:r>
                        <a:rPr lang="en-US" sz="1600" baseline="0" smtClean="0">
                          <a:solidFill>
                            <a:schemeClr val="tx1">
                              <a:lumMod val="85000"/>
                              <a:lumOff val="15000"/>
                            </a:schemeClr>
                          </a:solidFill>
                          <a:latin typeface="Arial" pitchFamily="34" charset="0"/>
                          <a:cs typeface="Arial" pitchFamily="34" charset="0"/>
                        </a:rPr>
                        <a:t> gian bảo trì</a:t>
                      </a:r>
                      <a:endParaRPr lang="en-US" sz="1600">
                        <a:solidFill>
                          <a:schemeClr val="tx1">
                            <a:lumMod val="85000"/>
                            <a:lumOff val="15000"/>
                          </a:schemeClr>
                        </a:solidFill>
                        <a:latin typeface="Arial" pitchFamily="34" charset="0"/>
                        <a:cs typeface="Arial" pitchFamily="34" charset="0"/>
                      </a:endParaRPr>
                    </a:p>
                  </a:txBody>
                  <a:tcPr>
                    <a:noFill/>
                  </a:tcPr>
                </a:tc>
                <a:tc>
                  <a:txBody>
                    <a:bodyPr/>
                    <a:lstStyle/>
                    <a:p>
                      <a:r>
                        <a:rPr lang="en-US" sz="1600" b="1" dirty="0" smtClean="0">
                          <a:solidFill>
                            <a:schemeClr val="tx1">
                              <a:lumMod val="85000"/>
                              <a:lumOff val="15000"/>
                            </a:schemeClr>
                          </a:solidFill>
                          <a:latin typeface="Arial" pitchFamily="34" charset="0"/>
                          <a:cs typeface="Arial" pitchFamily="34" charset="0"/>
                        </a:rPr>
                        <a:t>HỖ</a:t>
                      </a:r>
                      <a:r>
                        <a:rPr lang="en-US" sz="1600" b="1" baseline="0" dirty="0" smtClean="0">
                          <a:solidFill>
                            <a:schemeClr val="tx1">
                              <a:lumMod val="85000"/>
                              <a:lumOff val="15000"/>
                            </a:schemeClr>
                          </a:solidFill>
                          <a:latin typeface="Arial" pitchFamily="34" charset="0"/>
                          <a:cs typeface="Arial" pitchFamily="34" charset="0"/>
                        </a:rPr>
                        <a:t> TRỢ ONLINE QUA ĐIỆN </a:t>
                      </a:r>
                      <a:r>
                        <a:rPr lang="en-US" sz="1600" b="1" baseline="0" dirty="0" err="1" smtClean="0">
                          <a:solidFill>
                            <a:schemeClr val="tx1">
                              <a:lumMod val="85000"/>
                              <a:lumOff val="15000"/>
                            </a:schemeClr>
                          </a:solidFill>
                          <a:latin typeface="Arial" pitchFamily="34" charset="0"/>
                          <a:cs typeface="Arial" pitchFamily="34" charset="0"/>
                        </a:rPr>
                        <a:t>THOẠI+TEAMVIEWER+Trực</a:t>
                      </a:r>
                      <a:r>
                        <a:rPr lang="en-US" sz="1600" b="1" baseline="0" dirty="0" smtClean="0">
                          <a:solidFill>
                            <a:schemeClr val="tx1">
                              <a:lumMod val="85000"/>
                              <a:lumOff val="15000"/>
                            </a:schemeClr>
                          </a:solidFill>
                          <a:latin typeface="Arial" pitchFamily="34" charset="0"/>
                          <a:cs typeface="Arial" pitchFamily="34" charset="0"/>
                        </a:rPr>
                        <a:t> </a:t>
                      </a:r>
                      <a:r>
                        <a:rPr lang="en-US" sz="1600" b="1" baseline="0" dirty="0" err="1" smtClean="0">
                          <a:solidFill>
                            <a:schemeClr val="tx1">
                              <a:lumMod val="85000"/>
                              <a:lumOff val="15000"/>
                            </a:schemeClr>
                          </a:solidFill>
                          <a:latin typeface="Arial" pitchFamily="34" charset="0"/>
                          <a:cs typeface="Arial" pitchFamily="34" charset="0"/>
                        </a:rPr>
                        <a:t>tiếp</a:t>
                      </a:r>
                      <a:endParaRPr lang="en-US" sz="1600" b="1" dirty="0">
                        <a:solidFill>
                          <a:schemeClr val="tx1">
                            <a:lumMod val="85000"/>
                            <a:lumOff val="15000"/>
                          </a:schemeClr>
                        </a:solidFill>
                        <a:latin typeface="Arial" pitchFamily="34" charset="0"/>
                        <a:cs typeface="Arial" pitchFamily="34" charset="0"/>
                      </a:endParaRPr>
                    </a:p>
                  </a:txBody>
                  <a:tcPr/>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Đăng nhập</a:t>
            </a:r>
            <a:br>
              <a:rPr lang="en-US" b="1" smtClean="0">
                <a:solidFill>
                  <a:schemeClr val="tx1">
                    <a:lumMod val="85000"/>
                    <a:lumOff val="15000"/>
                  </a:schemeClr>
                </a:solidFill>
                <a:latin typeface="Arial" pitchFamily="34" charset="0"/>
                <a:cs typeface="Arial" pitchFamily="34" charset="0"/>
              </a:rPr>
            </a:br>
            <a:endParaRPr lang="en-US" sz="1800" b="1">
              <a:solidFill>
                <a:schemeClr val="tx1">
                  <a:lumMod val="85000"/>
                  <a:lumOff val="15000"/>
                </a:schemeClr>
              </a:solidFill>
              <a:latin typeface="Arial" pitchFamily="34" charset="0"/>
              <a:cs typeface="Arial" pitchFamily="34" charset="0"/>
            </a:endParaRPr>
          </a:p>
        </p:txBody>
      </p:sp>
      <p:pic>
        <p:nvPicPr>
          <p:cNvPr id="1026" name="Picture 2"/>
          <p:cNvPicPr>
            <a:picLocks noChangeAspect="1" noChangeArrowheads="1"/>
          </p:cNvPicPr>
          <p:nvPr/>
        </p:nvPicPr>
        <p:blipFill>
          <a:blip r:embed="rId2"/>
          <a:srcRect/>
          <a:stretch>
            <a:fillRect/>
          </a:stretch>
        </p:blipFill>
        <p:spPr bwMode="auto">
          <a:xfrm>
            <a:off x="228600" y="914400"/>
            <a:ext cx="8674100" cy="5715000"/>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0" y="0"/>
            <a:ext cx="9753600" cy="731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TIẾP ĐÓN BỆNH NHÂN</a:t>
            </a:r>
            <a:br>
              <a:rPr lang="en-US" b="1" smtClean="0">
                <a:solidFill>
                  <a:schemeClr val="tx1">
                    <a:lumMod val="85000"/>
                    <a:lumOff val="15000"/>
                  </a:schemeClr>
                </a:solidFill>
                <a:latin typeface="Arial" pitchFamily="34" charset="0"/>
                <a:cs typeface="Arial" pitchFamily="34" charset="0"/>
              </a:rPr>
            </a:br>
            <a:endParaRPr lang="en-US" sz="1800" b="1">
              <a:solidFill>
                <a:schemeClr val="tx1">
                  <a:lumMod val="85000"/>
                  <a:lumOff val="15000"/>
                </a:schemeClr>
              </a:solidFill>
              <a:latin typeface="Arial" pitchFamily="34" charset="0"/>
              <a:cs typeface="Arial" pitchFamily="34" charset="0"/>
            </a:endParaRPr>
          </a:p>
        </p:txBody>
      </p:sp>
      <p:pic>
        <p:nvPicPr>
          <p:cNvPr id="2050" name="Picture 2"/>
          <p:cNvPicPr>
            <a:picLocks noChangeAspect="1" noChangeArrowheads="1"/>
          </p:cNvPicPr>
          <p:nvPr/>
        </p:nvPicPr>
        <p:blipFill>
          <a:blip r:embed="rId2"/>
          <a:srcRect/>
          <a:stretch>
            <a:fillRect/>
          </a:stretch>
        </p:blipFill>
        <p:spPr bwMode="auto">
          <a:xfrm>
            <a:off x="198834" y="838200"/>
            <a:ext cx="8792766" cy="5867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THÊM MỚI BỆNH NHÂN</a:t>
            </a:r>
            <a:endParaRPr lang="en-US" sz="1800" b="1">
              <a:solidFill>
                <a:schemeClr val="tx1">
                  <a:lumMod val="85000"/>
                  <a:lumOff val="15000"/>
                </a:schemeClr>
              </a:solidFill>
              <a:latin typeface="Arial" pitchFamily="34" charset="0"/>
              <a:cs typeface="Arial" pitchFamily="34" charset="0"/>
            </a:endParaRPr>
          </a:p>
        </p:txBody>
      </p:sp>
      <p:pic>
        <p:nvPicPr>
          <p:cNvPr id="3074" name="Picture 2"/>
          <p:cNvPicPr>
            <a:picLocks noChangeAspect="1" noChangeArrowheads="1"/>
          </p:cNvPicPr>
          <p:nvPr/>
        </p:nvPicPr>
        <p:blipFill>
          <a:blip r:embed="rId2"/>
          <a:srcRect/>
          <a:stretch>
            <a:fillRect/>
          </a:stretch>
        </p:blipFill>
        <p:spPr bwMode="auto">
          <a:xfrm>
            <a:off x="228600" y="762000"/>
            <a:ext cx="8763000"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Thăm khám</a:t>
            </a:r>
            <a:br>
              <a:rPr lang="en-US" b="1" smtClean="0">
                <a:solidFill>
                  <a:schemeClr val="tx1">
                    <a:lumMod val="85000"/>
                    <a:lumOff val="15000"/>
                  </a:schemeClr>
                </a:solidFill>
                <a:latin typeface="Arial" pitchFamily="34" charset="0"/>
                <a:cs typeface="Arial" pitchFamily="34" charset="0"/>
              </a:rPr>
            </a:br>
            <a:endParaRPr lang="en-US" sz="1800" b="1">
              <a:solidFill>
                <a:schemeClr val="tx1">
                  <a:lumMod val="85000"/>
                  <a:lumOff val="15000"/>
                </a:schemeClr>
              </a:solidFill>
              <a:latin typeface="Arial" pitchFamily="34" charset="0"/>
              <a:cs typeface="Arial" pitchFamily="34" charset="0"/>
            </a:endParaRPr>
          </a:p>
        </p:txBody>
      </p:sp>
      <p:pic>
        <p:nvPicPr>
          <p:cNvPr id="4098" name="Picture 2"/>
          <p:cNvPicPr>
            <a:picLocks noChangeAspect="1" noChangeArrowheads="1"/>
          </p:cNvPicPr>
          <p:nvPr/>
        </p:nvPicPr>
        <p:blipFill>
          <a:blip r:embed="rId2"/>
          <a:srcRect/>
          <a:stretch>
            <a:fillRect/>
          </a:stretch>
        </p:blipFill>
        <p:spPr bwMode="auto">
          <a:xfrm>
            <a:off x="152400" y="762000"/>
            <a:ext cx="8839200"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Chỉ định CLS</a:t>
            </a:r>
            <a:endParaRPr lang="en-US" sz="1800" b="1">
              <a:solidFill>
                <a:schemeClr val="tx1">
                  <a:lumMod val="85000"/>
                  <a:lumOff val="15000"/>
                </a:schemeClr>
              </a:solidFill>
              <a:latin typeface="Arial" pitchFamily="34" charset="0"/>
              <a:cs typeface="Arial" pitchFamily="34" charset="0"/>
            </a:endParaRPr>
          </a:p>
        </p:txBody>
      </p:sp>
      <p:pic>
        <p:nvPicPr>
          <p:cNvPr id="5123" name="Picture 3"/>
          <p:cNvPicPr>
            <a:picLocks noChangeAspect="1" noChangeArrowheads="1"/>
          </p:cNvPicPr>
          <p:nvPr/>
        </p:nvPicPr>
        <p:blipFill>
          <a:blip r:embed="rId2"/>
          <a:srcRect/>
          <a:stretch>
            <a:fillRect/>
          </a:stretch>
        </p:blipFill>
        <p:spPr bwMode="auto">
          <a:xfrm>
            <a:off x="304800" y="914400"/>
            <a:ext cx="8686800" cy="563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162"/>
            <a:ext cx="8229600" cy="639762"/>
          </a:xfrm>
        </p:spPr>
        <p:txBody>
          <a:bodyPr>
            <a:normAutofit/>
          </a:bodyPr>
          <a:lstStyle/>
          <a:p>
            <a:pPr algn="ctr"/>
            <a:r>
              <a:rPr lang="en-US" sz="1800" b="1" smtClean="0">
                <a:solidFill>
                  <a:schemeClr val="tx1">
                    <a:lumMod val="85000"/>
                    <a:lumOff val="15000"/>
                  </a:schemeClr>
                </a:solidFill>
                <a:latin typeface="Arial" pitchFamily="34" charset="0"/>
                <a:cs typeface="Arial" pitchFamily="34" charset="0"/>
              </a:rPr>
              <a:t>KÊ  ĐƠN THUỐC</a:t>
            </a:r>
            <a:endParaRPr lang="en-US" sz="1800" b="1">
              <a:solidFill>
                <a:schemeClr val="tx1">
                  <a:lumMod val="85000"/>
                  <a:lumOff val="15000"/>
                </a:schemeClr>
              </a:solidFill>
              <a:latin typeface="Arial" pitchFamily="34" charset="0"/>
              <a:cs typeface="Arial" pitchFamily="34" charset="0"/>
            </a:endParaRPr>
          </a:p>
        </p:txBody>
      </p:sp>
      <p:pic>
        <p:nvPicPr>
          <p:cNvPr id="6146" name="Picture 2"/>
          <p:cNvPicPr>
            <a:picLocks noChangeAspect="1" noChangeArrowheads="1"/>
          </p:cNvPicPr>
          <p:nvPr/>
        </p:nvPicPr>
        <p:blipFill>
          <a:blip r:embed="rId2"/>
          <a:srcRect/>
          <a:stretch>
            <a:fillRect/>
          </a:stretch>
        </p:blipFill>
        <p:spPr bwMode="auto">
          <a:xfrm>
            <a:off x="228600" y="533400"/>
            <a:ext cx="8763000"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228600" y="6400800"/>
            <a:ext cx="8686800" cy="320675"/>
          </a:xfrm>
          <a:noFill/>
        </p:spPr>
        <p:txBody>
          <a:bodyPr/>
          <a:lstStyle/>
          <a:p>
            <a:r>
              <a:rPr lang="en-US" smtClean="0">
                <a:solidFill>
                  <a:schemeClr val="tx1">
                    <a:lumMod val="85000"/>
                    <a:lumOff val="15000"/>
                  </a:schemeClr>
                </a:solidFill>
                <a:latin typeface="Arial" pitchFamily="34" charset="0"/>
                <a:cs typeface="Arial" pitchFamily="34" charset="0"/>
              </a:rPr>
              <a:t>HIS – Hospital Information System						                </a:t>
            </a:r>
            <a:fld id="{75338291-5A97-4FA6-9AD1-61BAE2FA6F33}" type="slidenum">
              <a:rPr lang="en-US" smtClean="0">
                <a:solidFill>
                  <a:schemeClr val="tx1">
                    <a:lumMod val="85000"/>
                    <a:lumOff val="15000"/>
                  </a:schemeClr>
                </a:solidFill>
                <a:latin typeface="Arial" pitchFamily="34" charset="0"/>
                <a:cs typeface="Arial" pitchFamily="34" charset="0"/>
              </a:rPr>
              <a:pPr/>
              <a:t>4</a:t>
            </a:fld>
            <a:r>
              <a:rPr lang="en-US" smtClean="0">
                <a:solidFill>
                  <a:schemeClr val="tx1">
                    <a:lumMod val="85000"/>
                    <a:lumOff val="15000"/>
                  </a:schemeClr>
                </a:solidFill>
                <a:latin typeface="Arial" pitchFamily="34" charset="0"/>
                <a:cs typeface="Arial" pitchFamily="34" charset="0"/>
              </a:rPr>
              <a:t> </a:t>
            </a:r>
          </a:p>
        </p:txBody>
      </p:sp>
      <p:sp>
        <p:nvSpPr>
          <p:cNvPr id="3" name="Rectangle 2"/>
          <p:cNvSpPr>
            <a:spLocks noGrp="1" noChangeArrowheads="1"/>
          </p:cNvSpPr>
          <p:nvPr>
            <p:ph type="title"/>
          </p:nvPr>
        </p:nvSpPr>
        <p:spPr>
          <a:xfrm>
            <a:off x="533400" y="152400"/>
            <a:ext cx="8001000" cy="1752600"/>
          </a:xfrm>
          <a:noFill/>
        </p:spPr>
        <p:txBody>
          <a:bodyPr>
            <a:normAutofit fontScale="90000"/>
          </a:bodyPr>
          <a:lstStyle/>
          <a:p>
            <a:pPr eaLnBrk="1" hangingPunct="1">
              <a:lnSpc>
                <a:spcPct val="130000"/>
              </a:lnSpc>
            </a:pPr>
            <a:r>
              <a:rPr lang="en-US" sz="3600" b="1" smtClean="0">
                <a:solidFill>
                  <a:schemeClr val="tx1">
                    <a:lumMod val="85000"/>
                    <a:lumOff val="15000"/>
                  </a:schemeClr>
                </a:solidFill>
                <a:latin typeface="Arial" pitchFamily="34" charset="0"/>
                <a:cs typeface="Arial" pitchFamily="34" charset="0"/>
              </a:rPr>
              <a:t>II. HỆ THỐNG QUẢN LÝ THÔNG TIN KHÁM CHỮA BỆNH VÀ ĐIỀU TRỊ</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sp>
        <p:nvSpPr>
          <p:cNvPr id="4" name="Rectangle 15"/>
          <p:cNvSpPr txBox="1">
            <a:spLocks noChangeArrowheads="1"/>
          </p:cNvSpPr>
          <p:nvPr/>
        </p:nvSpPr>
        <p:spPr>
          <a:xfrm>
            <a:off x="762000" y="1676400"/>
            <a:ext cx="7772400" cy="4191000"/>
          </a:xfrm>
          <a:prstGeom prst="rect">
            <a:avLst/>
          </a:prstGeom>
          <a:noFill/>
        </p:spPr>
        <p:txBody>
          <a:bodyPr vert="horz" lIns="91440" tIns="45720" rIns="91440" bIns="45720" rtlCol="0">
            <a:normAutofit/>
          </a:bodyPr>
          <a:lstStyle/>
          <a:p>
            <a:pPr marL="342900" marR="0" lvl="0" indent="-342900" algn="l" defTabSz="914400" rtl="0" eaLnBrk="1" fontAlgn="auto" latinLnBrk="0" hangingPunct="1">
              <a:lnSpc>
                <a:spcPct val="115000"/>
              </a:lnSpc>
              <a:spcBef>
                <a:spcPct val="20000"/>
              </a:spcBef>
              <a:spcAft>
                <a:spcPts val="0"/>
              </a:spcAft>
              <a:buClrTx/>
              <a:buSzTx/>
              <a:buFontTx/>
              <a:buNone/>
              <a:tabLst/>
              <a:defRPr/>
            </a:pPr>
            <a:r>
              <a:rPr kumimoji="0" lang="en-US" sz="2400" b="1" i="0" u="none" strike="noStrike" kern="1200" cap="none" spc="0" normalizeH="0" baseline="0" noProof="0" smtClean="0">
                <a:ln>
                  <a:noFill/>
                </a:ln>
                <a:solidFill>
                  <a:schemeClr val="tx1">
                    <a:lumMod val="85000"/>
                    <a:lumOff val="15000"/>
                  </a:schemeClr>
                </a:solidFill>
                <a:effectLst/>
                <a:uLnTx/>
                <a:uFillTx/>
                <a:latin typeface="Arial" pitchFamily="34" charset="0"/>
                <a:cs typeface="Arial" pitchFamily="34" charset="0"/>
              </a:rPr>
              <a:t>1. Mô hình tổng thể</a:t>
            </a:r>
          </a:p>
          <a:p>
            <a:pPr marL="342900" marR="0" lvl="0" indent="-342900" algn="l" defTabSz="914400" rtl="0" eaLnBrk="1" fontAlgn="auto" latinLnBrk="0" hangingPunct="1">
              <a:lnSpc>
                <a:spcPct val="115000"/>
              </a:lnSpc>
              <a:spcBef>
                <a:spcPct val="20000"/>
              </a:spcBef>
              <a:spcAft>
                <a:spcPts val="0"/>
              </a:spcAft>
              <a:buClrTx/>
              <a:buSzTx/>
              <a:buFontTx/>
              <a:buNone/>
              <a:tabLst/>
              <a:defRPr/>
            </a:pPr>
            <a:r>
              <a:rPr kumimoji="0" lang="en-US" sz="2400" b="1" i="0" u="none" strike="noStrike" kern="1200" cap="none" spc="0" normalizeH="0" baseline="0" noProof="0" smtClean="0">
                <a:ln>
                  <a:noFill/>
                </a:ln>
                <a:solidFill>
                  <a:schemeClr val="tx1">
                    <a:lumMod val="85000"/>
                    <a:lumOff val="15000"/>
                  </a:schemeClr>
                </a:solidFill>
                <a:effectLst/>
                <a:uLnTx/>
                <a:uFillTx/>
                <a:latin typeface="Arial" pitchFamily="34" charset="0"/>
                <a:cs typeface="Arial" pitchFamily="34" charset="0"/>
              </a:rPr>
              <a:t>2. Mô hình nghiệp vụ chung</a:t>
            </a:r>
          </a:p>
          <a:p>
            <a:pPr marL="342900" marR="0" lvl="0" indent="-342900" algn="l" defTabSz="914400" rtl="0" eaLnBrk="1" fontAlgn="auto" latinLnBrk="0" hangingPunct="1">
              <a:lnSpc>
                <a:spcPct val="115000"/>
              </a:lnSpc>
              <a:spcBef>
                <a:spcPct val="20000"/>
              </a:spcBef>
              <a:spcAft>
                <a:spcPts val="0"/>
              </a:spcAft>
              <a:buClrTx/>
              <a:buSzTx/>
              <a:buFontTx/>
              <a:buNone/>
              <a:tabLst/>
              <a:defRPr/>
            </a:pPr>
            <a:r>
              <a:rPr lang="en-US" sz="2400" b="1" smtClean="0">
                <a:solidFill>
                  <a:schemeClr val="tx1">
                    <a:lumMod val="85000"/>
                    <a:lumOff val="15000"/>
                  </a:schemeClr>
                </a:solidFill>
                <a:latin typeface="Arial" pitchFamily="34" charset="0"/>
                <a:cs typeface="Arial" pitchFamily="34" charset="0"/>
              </a:rPr>
              <a:t>3. Mô hình kết nối hệ thống</a:t>
            </a:r>
            <a:endParaRPr kumimoji="0" lang="en-US" sz="2400" b="1" i="0" u="none" strike="noStrike" kern="1200" cap="none" spc="0" normalizeH="0" baseline="0" noProof="0" smtClean="0">
              <a:ln>
                <a:noFill/>
              </a:ln>
              <a:solidFill>
                <a:schemeClr val="tx1">
                  <a:lumMod val="85000"/>
                  <a:lumOff val="15000"/>
                </a:schemeClr>
              </a:solidFill>
              <a:effectLst/>
              <a:uLnTx/>
              <a:uFillTx/>
              <a:latin typeface="Arial" pitchFamily="34" charset="0"/>
              <a:cs typeface="Arial" pitchFamily="34" charset="0"/>
            </a:endParaRPr>
          </a:p>
          <a:p>
            <a:pPr marL="342900" marR="0" lvl="0" indent="-342900" algn="l" defTabSz="914400" rtl="0" eaLnBrk="1" fontAlgn="auto" latinLnBrk="0" hangingPunct="1">
              <a:lnSpc>
                <a:spcPct val="115000"/>
              </a:lnSpc>
              <a:spcBef>
                <a:spcPct val="20000"/>
              </a:spcBef>
              <a:spcAft>
                <a:spcPts val="0"/>
              </a:spcAft>
              <a:buClrTx/>
              <a:buSzTx/>
              <a:buFontTx/>
              <a:buNone/>
              <a:tabLst/>
              <a:defRPr/>
            </a:pPr>
            <a:r>
              <a:rPr lang="en-US" sz="2400" b="1" smtClean="0">
                <a:solidFill>
                  <a:schemeClr val="tx1">
                    <a:lumMod val="85000"/>
                    <a:lumOff val="15000"/>
                  </a:schemeClr>
                </a:solidFill>
                <a:latin typeface="Arial" pitchFamily="34" charset="0"/>
                <a:cs typeface="Arial" pitchFamily="34" charset="0"/>
              </a:rPr>
              <a:t>4</a:t>
            </a:r>
            <a:r>
              <a:rPr kumimoji="0" lang="en-US" sz="2400" b="1" i="0" u="none" strike="noStrike" kern="1200" cap="none" spc="0" normalizeH="0" baseline="0" noProof="0" smtClean="0">
                <a:ln>
                  <a:noFill/>
                </a:ln>
                <a:solidFill>
                  <a:schemeClr val="tx1">
                    <a:lumMod val="85000"/>
                    <a:lumOff val="15000"/>
                  </a:schemeClr>
                </a:solidFill>
                <a:effectLst/>
                <a:uLnTx/>
                <a:uFillTx/>
                <a:latin typeface="Arial" pitchFamily="34" charset="0"/>
                <a:cs typeface="Arial" pitchFamily="34" charset="0"/>
              </a:rPr>
              <a:t>. Các phân hệ trong hệ thống</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Chẩn đoán và kết luận</a:t>
            </a:r>
            <a:br>
              <a:rPr lang="en-US" b="1" smtClean="0">
                <a:solidFill>
                  <a:schemeClr val="tx1">
                    <a:lumMod val="85000"/>
                    <a:lumOff val="15000"/>
                  </a:schemeClr>
                </a:solidFill>
                <a:latin typeface="Arial" pitchFamily="34" charset="0"/>
                <a:cs typeface="Arial" pitchFamily="34" charset="0"/>
              </a:rPr>
            </a:br>
            <a:endParaRPr lang="en-US" sz="1800" b="1">
              <a:solidFill>
                <a:schemeClr val="tx1">
                  <a:lumMod val="85000"/>
                  <a:lumOff val="15000"/>
                </a:schemeClr>
              </a:solidFill>
              <a:latin typeface="Arial" pitchFamily="34" charset="0"/>
              <a:cs typeface="Arial" pitchFamily="34" charset="0"/>
            </a:endParaRPr>
          </a:p>
        </p:txBody>
      </p:sp>
      <p:pic>
        <p:nvPicPr>
          <p:cNvPr id="7170" name="Picture 2"/>
          <p:cNvPicPr>
            <a:picLocks noChangeAspect="1" noChangeArrowheads="1"/>
          </p:cNvPicPr>
          <p:nvPr/>
        </p:nvPicPr>
        <p:blipFill>
          <a:blip r:embed="rId2"/>
          <a:srcRect/>
          <a:stretch>
            <a:fillRect/>
          </a:stretch>
        </p:blipFill>
        <p:spPr bwMode="auto">
          <a:xfrm>
            <a:off x="228600" y="762000"/>
            <a:ext cx="8763000"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Thanh toán</a:t>
            </a:r>
            <a:endParaRPr lang="en-US" sz="1800" b="1">
              <a:solidFill>
                <a:schemeClr val="tx1">
                  <a:lumMod val="85000"/>
                  <a:lumOff val="15000"/>
                </a:schemeClr>
              </a:solidFill>
              <a:latin typeface="Arial" pitchFamily="34" charset="0"/>
              <a:cs typeface="Arial" pitchFamily="34" charset="0"/>
            </a:endParaRPr>
          </a:p>
        </p:txBody>
      </p:sp>
      <p:pic>
        <p:nvPicPr>
          <p:cNvPr id="8194" name="Picture 2"/>
          <p:cNvPicPr>
            <a:picLocks noChangeAspect="1" noChangeArrowheads="1"/>
          </p:cNvPicPr>
          <p:nvPr/>
        </p:nvPicPr>
        <p:blipFill>
          <a:blip r:embed="rId2"/>
          <a:srcRect/>
          <a:stretch>
            <a:fillRect/>
          </a:stretch>
        </p:blipFill>
        <p:spPr bwMode="auto">
          <a:xfrm>
            <a:off x="198834" y="762000"/>
            <a:ext cx="8716566"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Thanh toán(tiếp)</a:t>
            </a:r>
            <a:endParaRPr lang="en-US" sz="1800" b="1">
              <a:solidFill>
                <a:schemeClr val="tx1">
                  <a:lumMod val="85000"/>
                  <a:lumOff val="15000"/>
                </a:schemeClr>
              </a:solidFill>
              <a:latin typeface="Arial" pitchFamily="34" charset="0"/>
              <a:cs typeface="Arial" pitchFamily="34" charset="0"/>
            </a:endParaRPr>
          </a:p>
        </p:txBody>
      </p:sp>
      <p:pic>
        <p:nvPicPr>
          <p:cNvPr id="9218" name="Picture 2"/>
          <p:cNvPicPr>
            <a:picLocks noChangeAspect="1" noChangeArrowheads="1"/>
          </p:cNvPicPr>
          <p:nvPr/>
        </p:nvPicPr>
        <p:blipFill>
          <a:blip r:embed="rId2"/>
          <a:srcRect/>
          <a:stretch>
            <a:fillRect/>
          </a:stretch>
        </p:blipFill>
        <p:spPr bwMode="auto">
          <a:xfrm>
            <a:off x="152401" y="609600"/>
            <a:ext cx="8839200"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TẠM ỨNG(NỘI TRÚ)</a:t>
            </a:r>
            <a:endParaRPr lang="en-US" sz="1800" b="1">
              <a:solidFill>
                <a:schemeClr val="tx1">
                  <a:lumMod val="85000"/>
                  <a:lumOff val="15000"/>
                </a:schemeClr>
              </a:solidFill>
              <a:latin typeface="Arial" pitchFamily="34" charset="0"/>
              <a:cs typeface="Arial" pitchFamily="34" charset="0"/>
            </a:endParaRPr>
          </a:p>
        </p:txBody>
      </p:sp>
      <p:pic>
        <p:nvPicPr>
          <p:cNvPr id="4098" name="Picture 2"/>
          <p:cNvPicPr>
            <a:picLocks noChangeAspect="1" noChangeArrowheads="1"/>
          </p:cNvPicPr>
          <p:nvPr/>
        </p:nvPicPr>
        <p:blipFill>
          <a:blip r:embed="rId2"/>
          <a:srcRect/>
          <a:stretch>
            <a:fillRect/>
          </a:stretch>
        </p:blipFill>
        <p:spPr bwMode="auto">
          <a:xfrm>
            <a:off x="152400" y="685800"/>
            <a:ext cx="8839200"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QUẢN LÝ PHÂN BUỒNG GIƯỜNG</a:t>
            </a:r>
            <a:endParaRPr lang="en-US" sz="1800" b="1">
              <a:solidFill>
                <a:schemeClr val="tx1">
                  <a:lumMod val="85000"/>
                  <a:lumOff val="15000"/>
                </a:schemeClr>
              </a:solidFill>
              <a:latin typeface="Arial" pitchFamily="34" charset="0"/>
              <a:cs typeface="Arial" pitchFamily="34" charset="0"/>
            </a:endParaRPr>
          </a:p>
        </p:txBody>
      </p:sp>
      <p:pic>
        <p:nvPicPr>
          <p:cNvPr id="5122" name="Picture 2"/>
          <p:cNvPicPr>
            <a:picLocks noChangeAspect="1" noChangeArrowheads="1"/>
          </p:cNvPicPr>
          <p:nvPr/>
        </p:nvPicPr>
        <p:blipFill>
          <a:blip r:embed="rId2"/>
          <a:srcRect/>
          <a:stretch>
            <a:fillRect/>
          </a:stretch>
        </p:blipFill>
        <p:spPr bwMode="auto">
          <a:xfrm>
            <a:off x="228600" y="685800"/>
            <a:ext cx="8763000"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Quản lý phiếu điều trị(Y lệnh nội trú)</a:t>
            </a:r>
            <a:endParaRPr lang="en-US" sz="1800" b="1">
              <a:solidFill>
                <a:schemeClr val="tx1">
                  <a:lumMod val="85000"/>
                  <a:lumOff val="15000"/>
                </a:schemeClr>
              </a:solidFill>
              <a:latin typeface="Arial" pitchFamily="34" charset="0"/>
              <a:cs typeface="Arial" pitchFamily="34" charset="0"/>
            </a:endParaRPr>
          </a:p>
        </p:txBody>
      </p:sp>
      <p:pic>
        <p:nvPicPr>
          <p:cNvPr id="6146" name="Picture 2"/>
          <p:cNvPicPr>
            <a:picLocks noChangeAspect="1" noChangeArrowheads="1"/>
          </p:cNvPicPr>
          <p:nvPr/>
        </p:nvPicPr>
        <p:blipFill>
          <a:blip r:embed="rId2"/>
          <a:srcRect/>
          <a:stretch>
            <a:fillRect/>
          </a:stretch>
        </p:blipFill>
        <p:spPr bwMode="auto">
          <a:xfrm>
            <a:off x="228600" y="685800"/>
            <a:ext cx="8686800"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TỔNG HỢP RA VIỆN</a:t>
            </a:r>
            <a:endParaRPr lang="en-US" sz="1800" b="1">
              <a:solidFill>
                <a:schemeClr val="tx1">
                  <a:lumMod val="85000"/>
                  <a:lumOff val="15000"/>
                </a:schemeClr>
              </a:solidFill>
              <a:latin typeface="Arial" pitchFamily="34" charset="0"/>
              <a:cs typeface="Arial" pitchFamily="34" charset="0"/>
            </a:endParaRPr>
          </a:p>
        </p:txBody>
      </p:sp>
      <p:pic>
        <p:nvPicPr>
          <p:cNvPr id="7171" name="Picture 3"/>
          <p:cNvPicPr>
            <a:picLocks noChangeAspect="1" noChangeArrowheads="1"/>
          </p:cNvPicPr>
          <p:nvPr/>
        </p:nvPicPr>
        <p:blipFill>
          <a:blip r:embed="rId2"/>
          <a:srcRect/>
          <a:stretch>
            <a:fillRect/>
          </a:stretch>
        </p:blipFill>
        <p:spPr bwMode="auto">
          <a:xfrm>
            <a:off x="228600" y="609600"/>
            <a:ext cx="87630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639762"/>
          </a:xfrm>
        </p:spPr>
        <p:txBody>
          <a:bodyPr>
            <a:normAutofit fontScale="90000"/>
          </a:bodyPr>
          <a:lstStyle/>
          <a:p>
            <a:pPr algn="ctr"/>
            <a:r>
              <a:rPr lang="en-US" b="1" smtClean="0">
                <a:solidFill>
                  <a:schemeClr val="tx1">
                    <a:lumMod val="85000"/>
                    <a:lumOff val="15000"/>
                  </a:schemeClr>
                </a:solidFill>
                <a:latin typeface="Arial" pitchFamily="34" charset="0"/>
                <a:cs typeface="Arial" pitchFamily="34" charset="0"/>
              </a:rPr>
              <a:t>BÁO CÁO BHYT</a:t>
            </a:r>
            <a:br>
              <a:rPr lang="en-US" b="1" smtClean="0">
                <a:solidFill>
                  <a:schemeClr val="tx1">
                    <a:lumMod val="85000"/>
                    <a:lumOff val="15000"/>
                  </a:schemeClr>
                </a:solidFill>
                <a:latin typeface="Arial" pitchFamily="34" charset="0"/>
                <a:cs typeface="Arial" pitchFamily="34" charset="0"/>
              </a:rPr>
            </a:br>
            <a:endParaRPr lang="en-US" sz="1800" b="1">
              <a:solidFill>
                <a:schemeClr val="tx1">
                  <a:lumMod val="85000"/>
                  <a:lumOff val="15000"/>
                </a:schemeClr>
              </a:solidFill>
              <a:latin typeface="Arial" pitchFamily="34" charset="0"/>
              <a:cs typeface="Arial" pitchFamily="34" charset="0"/>
            </a:endParaRPr>
          </a:p>
        </p:txBody>
      </p:sp>
      <p:pic>
        <p:nvPicPr>
          <p:cNvPr id="10242" name="Picture 2"/>
          <p:cNvPicPr>
            <a:picLocks noChangeAspect="1" noChangeArrowheads="1"/>
          </p:cNvPicPr>
          <p:nvPr/>
        </p:nvPicPr>
        <p:blipFill>
          <a:blip r:embed="rId2"/>
          <a:srcRect/>
          <a:stretch>
            <a:fillRect/>
          </a:stretch>
        </p:blipFill>
        <p:spPr bwMode="auto">
          <a:xfrm>
            <a:off x="152400" y="609600"/>
            <a:ext cx="8763000"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lgn="l"/>
            <a:r>
              <a:rPr lang="en-US" sz="4000" b="1" smtClean="0">
                <a:solidFill>
                  <a:schemeClr val="tx1"/>
                </a:solidFill>
              </a:rPr>
              <a:t> CÔNG TY VMS</a:t>
            </a:r>
          </a:p>
        </p:txBody>
      </p:sp>
      <p:sp>
        <p:nvSpPr>
          <p:cNvPr id="15363" name="Content Placeholder 2"/>
          <p:cNvSpPr>
            <a:spLocks noGrp="1"/>
          </p:cNvSpPr>
          <p:nvPr>
            <p:ph idx="1"/>
          </p:nvPr>
        </p:nvSpPr>
        <p:spPr>
          <a:xfrm>
            <a:off x="456974" y="1372054"/>
            <a:ext cx="8230054" cy="4754563"/>
          </a:xfrm>
        </p:spPr>
        <p:txBody>
          <a:bodyPr>
            <a:normAutofit/>
          </a:bodyPr>
          <a:lstStyle/>
          <a:p>
            <a:pPr>
              <a:buFontTx/>
              <a:buNone/>
            </a:pPr>
            <a:r>
              <a:rPr lang="en-US" sz="2200" smtClean="0">
                <a:solidFill>
                  <a:schemeClr val="tx1"/>
                </a:solidFill>
              </a:rPr>
              <a:t>LỢI THẾ:</a:t>
            </a:r>
          </a:p>
          <a:p>
            <a:r>
              <a:rPr lang="en-US" sz="2200" smtClean="0">
                <a:solidFill>
                  <a:schemeClr val="tx1"/>
                </a:solidFill>
              </a:rPr>
              <a:t>Là công chuyên sâu về phần mềm trong lĩnh vực y tế</a:t>
            </a:r>
          </a:p>
          <a:p>
            <a:r>
              <a:rPr lang="en-US" sz="2200" smtClean="0">
                <a:solidFill>
                  <a:schemeClr val="tx1"/>
                </a:solidFill>
              </a:rPr>
              <a:t>Cung cấp các giải pháp đa dạng cho các bệnh viện ở Việt Nam: Tuyến TW,Tỉnh,Huyện. Các phòng khám…</a:t>
            </a:r>
          </a:p>
          <a:p>
            <a:r>
              <a:rPr lang="en-US" sz="2200" smtClean="0">
                <a:solidFill>
                  <a:schemeClr val="tx1"/>
                </a:solidFill>
              </a:rPr>
              <a:t>Luôn đồng hành cùng khách hàng.</a:t>
            </a:r>
          </a:p>
          <a:p>
            <a:pPr>
              <a:buFontTx/>
              <a:buNone/>
            </a:pPr>
            <a:r>
              <a:rPr lang="en-US" sz="2200" smtClean="0">
                <a:solidFill>
                  <a:schemeClr val="tx1"/>
                </a:solidFill>
              </a:rPr>
              <a:t>DANH SÁCH KHÁCH HÀNG:</a:t>
            </a:r>
          </a:p>
          <a:p>
            <a:r>
              <a:rPr lang="en-US" sz="2200" smtClean="0">
                <a:solidFill>
                  <a:schemeClr val="tx1"/>
                </a:solidFill>
              </a:rPr>
              <a:t>BV nội tiết TW, BV Dệt may, BV Đa khoa Hiệp Hòa, BV Đa khoa huyện Phú Xuyên, Trung tâm y tế dự phòng tỉnh Bắc Ninh, BV Y Dược HCM, BV Thủ Đức HCM…</a:t>
            </a:r>
          </a:p>
          <a:p>
            <a:r>
              <a:rPr lang="en-US" sz="2200" smtClean="0">
                <a:solidFill>
                  <a:schemeClr val="tx1"/>
                </a:solidFill>
              </a:rPr>
              <a:t>Phòng khám Phòng khám Yecxanh, Phòng khám Kỳ Đồng,…</a:t>
            </a:r>
          </a:p>
          <a:p>
            <a:endParaRPr lang="en-US" sz="2200" smtClean="0">
              <a:solidFill>
                <a:schemeClr val="tx1"/>
              </a:solidFill>
            </a:endParaRPr>
          </a:p>
        </p:txBody>
      </p:sp>
      <p:sp>
        <p:nvSpPr>
          <p:cNvPr id="15364" name="Footer Placeholder 1"/>
          <p:cNvSpPr>
            <a:spLocks noGrp="1"/>
          </p:cNvSpPr>
          <p:nvPr>
            <p:ph type="ftr" sz="quarter" idx="10"/>
          </p:nvPr>
        </p:nvSpPr>
        <p:spPr>
          <a:xfrm>
            <a:off x="457200" y="6356350"/>
            <a:ext cx="8001000" cy="365125"/>
          </a:xfrm>
          <a:noFill/>
        </p:spPr>
        <p:txBody>
          <a:bodyPr/>
          <a:lstStyle/>
          <a:p>
            <a:r>
              <a:rPr lang="en-US" smtClean="0"/>
              <a:t>VMS.HIS – Hospital Information System					                </a:t>
            </a:r>
            <a:fld id="{51F50DBC-8831-4FF2-965E-9152AA050C93}" type="slidenum">
              <a:rPr lang="en-US" smtClean="0"/>
              <a:pPr/>
              <a:t>48</a:t>
            </a:fld>
            <a:r>
              <a:rPr lang="en-US" smtClean="0"/>
              <a:t>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533400" y="2438400"/>
            <a:ext cx="8229600" cy="1905000"/>
          </a:xfrm>
          <a:prstGeom prst="rect">
            <a:avLst/>
          </a:prstGeom>
          <a:noFill/>
          <a:ln w="9525">
            <a:noFill/>
            <a:miter lim="800000"/>
            <a:headEnd/>
            <a:tailEnd/>
          </a:ln>
        </p:spPr>
        <p:txBody>
          <a:bodyPr/>
          <a:lstStyle/>
          <a:p>
            <a:pPr marL="342900" indent="-342900" algn="ctr">
              <a:lnSpc>
                <a:spcPct val="100000"/>
              </a:lnSpc>
              <a:spcBef>
                <a:spcPct val="20000"/>
              </a:spcBef>
            </a:pPr>
            <a:r>
              <a:rPr lang="en-US" sz="4300" b="1" smtClean="0">
                <a:solidFill>
                  <a:schemeClr val="tx1"/>
                </a:solidFill>
              </a:rPr>
              <a:t>THẢO LUẬN</a:t>
            </a:r>
          </a:p>
          <a:p>
            <a:pPr marL="342900" indent="-342900">
              <a:lnSpc>
                <a:spcPct val="100000"/>
              </a:lnSpc>
              <a:spcBef>
                <a:spcPct val="20000"/>
              </a:spcBef>
            </a:pPr>
            <a:r>
              <a:rPr lang="en-US" sz="4300" b="1" smtClean="0">
                <a:solidFill>
                  <a:schemeClr val="tx1"/>
                </a:solidFill>
              </a:rPr>
              <a:t>CÁM </a:t>
            </a:r>
            <a:r>
              <a:rPr lang="en-US" sz="4300" b="1">
                <a:solidFill>
                  <a:schemeClr val="tx1"/>
                </a:solidFill>
              </a:rPr>
              <a:t>ƠN QUÝ VỊ ĐÃ </a:t>
            </a:r>
            <a:r>
              <a:rPr lang="en-US" sz="4300" b="1" smtClean="0">
                <a:solidFill>
                  <a:schemeClr val="tx1"/>
                </a:solidFill>
              </a:rPr>
              <a:t>THEO </a:t>
            </a:r>
            <a:r>
              <a:rPr lang="en-US" sz="4300" b="1">
                <a:solidFill>
                  <a:schemeClr val="tx1"/>
                </a:solidFill>
              </a:rPr>
              <a:t>DÕI!</a:t>
            </a:r>
          </a:p>
          <a:p>
            <a:pPr marL="342900" indent="-342900" algn="l">
              <a:lnSpc>
                <a:spcPct val="100000"/>
              </a:lnSpc>
              <a:spcBef>
                <a:spcPct val="20000"/>
              </a:spcBef>
              <a:buFontTx/>
              <a:buChar char="•"/>
            </a:pPr>
            <a:endParaRPr lang="en-US" sz="4300" b="1">
              <a:solidFill>
                <a:schemeClr val="tx1"/>
              </a:solidFill>
            </a:endParaRPr>
          </a:p>
        </p:txBody>
      </p:sp>
      <p:sp>
        <p:nvSpPr>
          <p:cNvPr id="3" name="Text Box 5"/>
          <p:cNvSpPr txBox="1">
            <a:spLocks noChangeArrowheads="1"/>
          </p:cNvSpPr>
          <p:nvPr/>
        </p:nvSpPr>
        <p:spPr bwMode="auto">
          <a:xfrm>
            <a:off x="228600" y="4953000"/>
            <a:ext cx="8382000" cy="646331"/>
          </a:xfrm>
          <a:prstGeom prst="rect">
            <a:avLst/>
          </a:prstGeom>
          <a:noFill/>
          <a:ln w="9525">
            <a:noFill/>
            <a:miter lim="800000"/>
            <a:headEnd/>
            <a:tailEnd/>
          </a:ln>
        </p:spPr>
        <p:txBody>
          <a:bodyPr>
            <a:spAutoFit/>
          </a:bodyPr>
          <a:lstStyle/>
          <a:p>
            <a:pPr algn="l">
              <a:lnSpc>
                <a:spcPct val="100000"/>
              </a:lnSpc>
            </a:pPr>
            <a:endParaRPr lang="en-US" sz="1800" b="0">
              <a:solidFill>
                <a:srgbClr val="0000FF"/>
              </a:solidFill>
              <a:latin typeface=".VnTime" pitchFamily="34" charset="0"/>
            </a:endParaRPr>
          </a:p>
          <a:p>
            <a:pPr algn="l"/>
            <a:endParaRPr lang="en-US" sz="1800" b="0">
              <a:solidFill>
                <a:srgbClr val="0000FF"/>
              </a:solidFill>
              <a:latin typeface=".VnTime"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533400" y="228600"/>
            <a:ext cx="8001000" cy="838200"/>
          </a:xfrm>
          <a:noFill/>
        </p:spPr>
        <p:txBody>
          <a:bodyPr>
            <a:normAutofit fontScale="90000"/>
          </a:bodyPr>
          <a:lstStyle/>
          <a:p>
            <a:pPr algn="ctr" eaLnBrk="1" hangingPunct="1">
              <a:lnSpc>
                <a:spcPct val="130000"/>
              </a:lnSpc>
            </a:pPr>
            <a:r>
              <a:rPr lang="en-US" sz="3600" b="1" smtClean="0">
                <a:solidFill>
                  <a:schemeClr val="tx1">
                    <a:lumMod val="85000"/>
                    <a:lumOff val="15000"/>
                  </a:schemeClr>
                </a:solidFill>
                <a:latin typeface="Arial" pitchFamily="34" charset="0"/>
                <a:cs typeface="Arial" pitchFamily="34" charset="0"/>
              </a:rPr>
              <a:t>1. MÔ HÌNH TỔNG THỂ HỆ THỐNG HIS</a:t>
            </a:r>
            <a:br>
              <a:rPr lang="en-US" sz="3600" b="1" smtClean="0">
                <a:solidFill>
                  <a:schemeClr val="tx1">
                    <a:lumMod val="85000"/>
                    <a:lumOff val="15000"/>
                  </a:schemeClr>
                </a:solidFill>
                <a:latin typeface="Arial" pitchFamily="34" charset="0"/>
                <a:cs typeface="Arial" pitchFamily="34" charset="0"/>
              </a:rPr>
            </a:br>
            <a:endParaRPr lang="en-US" sz="3600" b="1" smtClean="0">
              <a:solidFill>
                <a:schemeClr val="tx1">
                  <a:lumMod val="85000"/>
                  <a:lumOff val="15000"/>
                </a:schemeClr>
              </a:solidFill>
              <a:latin typeface="Arial" pitchFamily="34" charset="0"/>
              <a:cs typeface="Arial" pitchFamily="34" charset="0"/>
            </a:endParaRPr>
          </a:p>
        </p:txBody>
      </p:sp>
      <p:pic>
        <p:nvPicPr>
          <p:cNvPr id="1029" name="Picture 5"/>
          <p:cNvPicPr>
            <a:picLocks noChangeAspect="1" noChangeArrowheads="1"/>
          </p:cNvPicPr>
          <p:nvPr/>
        </p:nvPicPr>
        <p:blipFill>
          <a:blip r:embed="rId2"/>
          <a:srcRect/>
          <a:stretch>
            <a:fillRect/>
          </a:stretch>
        </p:blipFill>
        <p:spPr bwMode="auto">
          <a:xfrm>
            <a:off x="838200" y="609600"/>
            <a:ext cx="7391400" cy="5753023"/>
          </a:xfrm>
          <a:prstGeom prst="rect">
            <a:avLst/>
          </a:prstGeom>
          <a:noFill/>
          <a:ln w="9525">
            <a:noFill/>
            <a:miter lim="800000"/>
            <a:headEnd/>
            <a:tailEnd/>
          </a:ln>
          <a:effectLst/>
        </p:spPr>
      </p:pic>
      <p:sp>
        <p:nvSpPr>
          <p:cNvPr id="4" name="Footer Placeholder 1"/>
          <p:cNvSpPr>
            <a:spLocks noGrp="1"/>
          </p:cNvSpPr>
          <p:nvPr>
            <p:ph type="ftr" sz="quarter" idx="10"/>
          </p:nvPr>
        </p:nvSpPr>
        <p:spPr>
          <a:xfrm>
            <a:off x="228600" y="6400800"/>
            <a:ext cx="8686800" cy="320675"/>
          </a:xfrm>
          <a:noFill/>
        </p:spPr>
        <p:txBody>
          <a:bodyPr/>
          <a:lstStyle/>
          <a:p>
            <a:r>
              <a:rPr lang="en-US" b="1" smtClean="0">
                <a:solidFill>
                  <a:schemeClr val="tx1">
                    <a:lumMod val="85000"/>
                    <a:lumOff val="15000"/>
                  </a:schemeClr>
                </a:solidFill>
                <a:latin typeface="Arial" pitchFamily="34" charset="0"/>
                <a:cs typeface="Arial" pitchFamily="34" charset="0"/>
              </a:rPr>
              <a:t>HIS – Hospital Information System						                </a:t>
            </a:r>
            <a:fld id="{8216A81C-4188-42BD-A261-BF17E1FFD4F6}" type="slidenum">
              <a:rPr lang="en-US" b="1" smtClean="0">
                <a:solidFill>
                  <a:schemeClr val="tx1">
                    <a:lumMod val="85000"/>
                    <a:lumOff val="15000"/>
                  </a:schemeClr>
                </a:solidFill>
                <a:latin typeface="Arial" pitchFamily="34" charset="0"/>
                <a:cs typeface="Arial" pitchFamily="34" charset="0"/>
              </a:rPr>
              <a:pPr/>
              <a:t>5</a:t>
            </a:fld>
            <a:r>
              <a:rPr lang="en-US" b="1" smtClean="0">
                <a:solidFill>
                  <a:schemeClr val="tx1">
                    <a:lumMod val="85000"/>
                    <a:lumOff val="15000"/>
                  </a:schemeClr>
                </a:solidFill>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1"/>
          <p:cNvSpPr>
            <a:spLocks noGrp="1"/>
          </p:cNvSpPr>
          <p:nvPr>
            <p:ph type="ftr" sz="quarter" idx="10"/>
          </p:nvPr>
        </p:nvSpPr>
        <p:spPr>
          <a:xfrm>
            <a:off x="304800" y="6492875"/>
            <a:ext cx="8458200" cy="365125"/>
          </a:xfrm>
          <a:noFill/>
        </p:spPr>
        <p:txBody>
          <a:bodyPr/>
          <a:lstStyle/>
          <a:p>
            <a:pPr>
              <a:lnSpc>
                <a:spcPct val="150000"/>
              </a:lnSpc>
            </a:pPr>
            <a:r>
              <a:rPr lang="en-US" smtClean="0"/>
              <a:t>HIS – Hospital Information System 					                                              </a:t>
            </a:r>
            <a:fld id="{F0097483-3B43-45BE-9C62-A73A1A10965C}" type="slidenum">
              <a:rPr lang="en-US" smtClean="0"/>
              <a:pPr>
                <a:lnSpc>
                  <a:spcPct val="150000"/>
                </a:lnSpc>
              </a:pPr>
              <a:t>6</a:t>
            </a:fld>
            <a:r>
              <a:rPr lang="en-US" smtClean="0"/>
              <a:t> </a:t>
            </a:r>
          </a:p>
        </p:txBody>
      </p:sp>
      <p:sp>
        <p:nvSpPr>
          <p:cNvPr id="3" name="Rectangle 2"/>
          <p:cNvSpPr txBox="1">
            <a:spLocks noChangeArrowheads="1"/>
          </p:cNvSpPr>
          <p:nvPr/>
        </p:nvSpPr>
        <p:spPr>
          <a:xfrm>
            <a:off x="532946" y="-152400"/>
            <a:ext cx="8001000" cy="533626"/>
          </a:xfrm>
          <a:prstGeom prst="rect">
            <a:avLst/>
          </a:prstGeom>
          <a:noFill/>
        </p:spPr>
        <p:txBody>
          <a:bodyPr lIns="102393" tIns="51196" rIns="102393" bIns="51196">
            <a:normAutofit fontScale="25000" lnSpcReduction="20000"/>
          </a:bodyPr>
          <a:lstStyle/>
          <a:p>
            <a:pPr algn="ctr">
              <a:lnSpc>
                <a:spcPct val="170000"/>
              </a:lnSpc>
              <a:spcBef>
                <a:spcPct val="0"/>
              </a:spcBef>
              <a:defRPr/>
            </a:pPr>
            <a:r>
              <a:rPr lang="en-US" sz="7600" b="1" kern="0" smtClean="0">
                <a:solidFill>
                  <a:schemeClr val="tx1">
                    <a:lumMod val="85000"/>
                    <a:lumOff val="15000"/>
                  </a:schemeClr>
                </a:solidFill>
                <a:ea typeface="+mj-ea"/>
                <a:cs typeface="Arial" pitchFamily="34" charset="0"/>
              </a:rPr>
              <a:t>2.1 </a:t>
            </a:r>
            <a:r>
              <a:rPr lang="en-US" sz="7600" b="1" kern="0" dirty="0">
                <a:solidFill>
                  <a:schemeClr val="tx1">
                    <a:lumMod val="85000"/>
                    <a:lumOff val="15000"/>
                  </a:schemeClr>
                </a:solidFill>
                <a:ea typeface="+mj-ea"/>
                <a:cs typeface="Arial" pitchFamily="34" charset="0"/>
              </a:rPr>
              <a:t>MÔ HÌNH QUẢN LÝ KCB VÀ ĐIỀU TRỊ(NGOẠI TRÚ)</a:t>
            </a:r>
            <a:endParaRPr lang="en-US" sz="4000" b="1" kern="0" dirty="0">
              <a:solidFill>
                <a:schemeClr val="tx1">
                  <a:lumMod val="85000"/>
                  <a:lumOff val="15000"/>
                </a:schemeClr>
              </a:solidFill>
              <a:ea typeface="+mj-ea"/>
              <a:cs typeface="Arial" pitchFamily="34" charset="0"/>
            </a:endParaRPr>
          </a:p>
        </p:txBody>
      </p:sp>
      <p:grpSp>
        <p:nvGrpSpPr>
          <p:cNvPr id="2" name="Group 44"/>
          <p:cNvGrpSpPr/>
          <p:nvPr/>
        </p:nvGrpSpPr>
        <p:grpSpPr>
          <a:xfrm>
            <a:off x="0" y="456974"/>
            <a:ext cx="9089571" cy="5965598"/>
            <a:chOff x="0" y="639763"/>
            <a:chExt cx="12725400" cy="8351837"/>
          </a:xfrm>
        </p:grpSpPr>
        <p:sp>
          <p:nvSpPr>
            <p:cNvPr id="5" name="TextBox 4"/>
            <p:cNvSpPr txBox="1"/>
            <p:nvPr/>
          </p:nvSpPr>
          <p:spPr bwMode="auto">
            <a:xfrm>
              <a:off x="0" y="1920875"/>
              <a:ext cx="1706564" cy="676648"/>
            </a:xfrm>
            <a:prstGeom prst="rect">
              <a:avLst/>
            </a:prstGeom>
            <a:noFill/>
            <a:ln>
              <a:noFill/>
            </a:ln>
          </p:spPr>
          <p:txBody>
            <a:bodyPr lIns="143368" tIns="71683" rIns="143368" bIns="71683">
              <a:spAutoFit/>
            </a:bodyPr>
            <a:lstStyle/>
            <a:p>
              <a:pPr>
                <a:defRPr/>
              </a:pPr>
              <a:r>
                <a:rPr lang="en-US" sz="1100" err="1">
                  <a:solidFill>
                    <a:schemeClr val="tx1">
                      <a:lumMod val="85000"/>
                      <a:lumOff val="15000"/>
                    </a:schemeClr>
                  </a:solidFill>
                  <a:cs typeface="Arial" pitchFamily="34" charset="0"/>
                </a:rPr>
                <a:t>Bệnh</a:t>
              </a:r>
              <a:r>
                <a:rPr lang="en-US" sz="1100">
                  <a:solidFill>
                    <a:schemeClr val="tx1">
                      <a:lumMod val="85000"/>
                      <a:lumOff val="15000"/>
                    </a:schemeClr>
                  </a:solidFill>
                  <a:cs typeface="Arial" pitchFamily="34" charset="0"/>
                </a:rPr>
                <a:t> </a:t>
              </a:r>
              <a:r>
                <a:rPr lang="en-US" sz="1100" err="1">
                  <a:solidFill>
                    <a:schemeClr val="tx1">
                      <a:lumMod val="85000"/>
                      <a:lumOff val="15000"/>
                    </a:schemeClr>
                  </a:solidFill>
                  <a:cs typeface="Arial" pitchFamily="34" charset="0"/>
                </a:rPr>
                <a:t>nhân</a:t>
              </a:r>
              <a:r>
                <a:rPr lang="en-US" sz="1100">
                  <a:solidFill>
                    <a:schemeClr val="tx1">
                      <a:lumMod val="85000"/>
                      <a:lumOff val="15000"/>
                    </a:schemeClr>
                  </a:solidFill>
                  <a:cs typeface="Arial" pitchFamily="34" charset="0"/>
                </a:rPr>
                <a:t> đến đăng ký KCB</a:t>
              </a:r>
            </a:p>
          </p:txBody>
        </p:sp>
        <p:cxnSp>
          <p:nvCxnSpPr>
            <p:cNvPr id="7" name="Straight Arrow Connector 6"/>
            <p:cNvCxnSpPr>
              <a:stCxn id="9" idx="3"/>
              <a:endCxn id="17" idx="1"/>
            </p:cNvCxnSpPr>
            <p:nvPr/>
          </p:nvCxnSpPr>
          <p:spPr bwMode="auto">
            <a:xfrm>
              <a:off x="10455275" y="3946525"/>
              <a:ext cx="319088" cy="3175"/>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3810000" y="5791200"/>
              <a:ext cx="3276600" cy="1447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anchor="ctr" anchorCtr="1"/>
            <a:lstStyle/>
            <a:p>
              <a:pPr>
                <a:defRPr/>
              </a:pPr>
              <a:r>
                <a:rPr lang="en-US" sz="1400">
                  <a:solidFill>
                    <a:srgbClr val="262626"/>
                  </a:solidFill>
                  <a:cs typeface="Arial" pitchFamily="34" charset="0"/>
                </a:rPr>
                <a:t>5. Thanh toán ngoại trú</a:t>
              </a:r>
            </a:p>
            <a:p>
              <a:pPr>
                <a:lnSpc>
                  <a:spcPct val="100000"/>
                </a:lnSpc>
                <a:defRPr/>
              </a:pPr>
              <a:r>
                <a:rPr lang="en-US" sz="1400">
                  <a:solidFill>
                    <a:srgbClr val="262626"/>
                  </a:solidFill>
                  <a:cs typeface="Arial" pitchFamily="34" charset="0"/>
                </a:rPr>
                <a:t>(In phiếu thu-biên lai, in phôi BHYT,..)</a:t>
              </a:r>
            </a:p>
          </p:txBody>
        </p:sp>
        <p:sp>
          <p:nvSpPr>
            <p:cNvPr id="9" name="Rounded Rectangle 8"/>
            <p:cNvSpPr/>
            <p:nvPr/>
          </p:nvSpPr>
          <p:spPr bwMode="auto">
            <a:xfrm>
              <a:off x="8321675" y="3200400"/>
              <a:ext cx="2133600" cy="1493838"/>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anchor="ctr" anchorCtr="1">
              <a:normAutofit/>
            </a:bodyPr>
            <a:lstStyle/>
            <a:p>
              <a:pPr>
                <a:lnSpc>
                  <a:spcPct val="110000"/>
                </a:lnSpc>
                <a:defRPr/>
              </a:pPr>
              <a:r>
                <a:rPr lang="en-US" sz="1400">
                  <a:solidFill>
                    <a:srgbClr val="262626"/>
                  </a:solidFill>
                  <a:cs typeface="Arial" pitchFamily="34" charset="0"/>
                </a:rPr>
                <a:t>3.Thăm Khám(Chỉ định cận lâm sàng)</a:t>
              </a:r>
            </a:p>
            <a:p>
              <a:pPr>
                <a:lnSpc>
                  <a:spcPct val="110000"/>
                </a:lnSpc>
                <a:defRPr/>
              </a:pPr>
              <a:endParaRPr lang="en-US" sz="1400">
                <a:solidFill>
                  <a:srgbClr val="262626"/>
                </a:solidFill>
                <a:cs typeface="Arial" pitchFamily="34" charset="0"/>
              </a:endParaRPr>
            </a:p>
          </p:txBody>
        </p:sp>
        <p:sp>
          <p:nvSpPr>
            <p:cNvPr id="10" name="Rounded Rectangle 9"/>
            <p:cNvSpPr/>
            <p:nvPr/>
          </p:nvSpPr>
          <p:spPr bwMode="auto">
            <a:xfrm>
              <a:off x="4160838" y="3200400"/>
              <a:ext cx="2560637" cy="1493838"/>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anchor="ctr" anchorCtr="1"/>
            <a:lstStyle/>
            <a:p>
              <a:pPr>
                <a:lnSpc>
                  <a:spcPct val="170000"/>
                </a:lnSpc>
                <a:defRPr/>
              </a:pPr>
              <a:endParaRPr lang="en-US" sz="1100">
                <a:solidFill>
                  <a:srgbClr val="262626"/>
                </a:solidFill>
                <a:cs typeface="Arial" pitchFamily="34" charset="0"/>
              </a:endParaRPr>
            </a:p>
            <a:p>
              <a:pPr>
                <a:lnSpc>
                  <a:spcPct val="170000"/>
                </a:lnSpc>
                <a:defRPr/>
              </a:pPr>
              <a:r>
                <a:rPr lang="en-US" sz="1100">
                  <a:solidFill>
                    <a:srgbClr val="262626"/>
                  </a:solidFill>
                  <a:cs typeface="Arial" pitchFamily="34" charset="0"/>
                </a:rPr>
                <a:t>2. Tiếp đón bệnh nhân</a:t>
              </a:r>
            </a:p>
            <a:p>
              <a:pPr>
                <a:lnSpc>
                  <a:spcPct val="120000"/>
                </a:lnSpc>
                <a:defRPr/>
              </a:pPr>
              <a:r>
                <a:rPr lang="en-US" sz="1100">
                  <a:solidFill>
                    <a:srgbClr val="262626"/>
                  </a:solidFill>
                  <a:cs typeface="Arial" pitchFamily="34" charset="0"/>
                </a:rPr>
                <a:t>(Nhập thông tin BN, BHYT, chỉ định phòng khám…)</a:t>
              </a:r>
            </a:p>
            <a:p>
              <a:pPr>
                <a:lnSpc>
                  <a:spcPct val="170000"/>
                </a:lnSpc>
                <a:defRPr/>
              </a:pPr>
              <a:endParaRPr lang="en-US" sz="1100">
                <a:solidFill>
                  <a:srgbClr val="262626"/>
                </a:solidFill>
                <a:cs typeface="Arial" pitchFamily="34" charset="0"/>
              </a:endParaRPr>
            </a:p>
          </p:txBody>
        </p:sp>
        <p:cxnSp>
          <p:nvCxnSpPr>
            <p:cNvPr id="11" name="Straight Arrow Connector 10"/>
            <p:cNvCxnSpPr>
              <a:stCxn id="10" idx="3"/>
              <a:endCxn id="9" idx="1"/>
            </p:cNvCxnSpPr>
            <p:nvPr/>
          </p:nvCxnSpPr>
          <p:spPr bwMode="auto">
            <a:xfrm>
              <a:off x="6721475" y="3946525"/>
              <a:ext cx="1600200" cy="3175"/>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bwMode="auto">
            <a:xfrm>
              <a:off x="106363" y="639763"/>
              <a:ext cx="1066800" cy="10668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anchor="ctr" anchorCtr="1"/>
            <a:lstStyle/>
            <a:p>
              <a:pPr>
                <a:defRPr/>
              </a:pPr>
              <a:r>
                <a:rPr lang="en-US" sz="1100">
                  <a:solidFill>
                    <a:schemeClr val="tx1">
                      <a:lumMod val="95000"/>
                      <a:lumOff val="5000"/>
                    </a:schemeClr>
                  </a:solidFill>
                  <a:cs typeface="Arial" pitchFamily="34" charset="0"/>
                </a:rPr>
                <a:t>Bắt đầu</a:t>
              </a:r>
            </a:p>
          </p:txBody>
        </p:sp>
        <p:sp>
          <p:nvSpPr>
            <p:cNvPr id="14" name="Oval 13"/>
            <p:cNvSpPr/>
            <p:nvPr/>
          </p:nvSpPr>
          <p:spPr bwMode="auto">
            <a:xfrm>
              <a:off x="762000" y="7788275"/>
              <a:ext cx="1066800" cy="10668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anchor="ctr" anchorCtr="1"/>
            <a:lstStyle/>
            <a:p>
              <a:pPr>
                <a:defRPr/>
              </a:pPr>
              <a:r>
                <a:rPr lang="en-US" sz="1100">
                  <a:solidFill>
                    <a:schemeClr val="tx1">
                      <a:lumMod val="95000"/>
                      <a:lumOff val="5000"/>
                    </a:schemeClr>
                  </a:solidFill>
                  <a:cs typeface="Arial" pitchFamily="34" charset="0"/>
                </a:rPr>
                <a:t>Kết thúc</a:t>
              </a:r>
            </a:p>
          </p:txBody>
        </p:sp>
        <p:sp>
          <p:nvSpPr>
            <p:cNvPr id="15" name="TextBox 14"/>
            <p:cNvSpPr txBox="1"/>
            <p:nvPr/>
          </p:nvSpPr>
          <p:spPr bwMode="auto">
            <a:xfrm>
              <a:off x="6858000" y="3155949"/>
              <a:ext cx="1295400" cy="1099619"/>
            </a:xfrm>
            <a:prstGeom prst="rect">
              <a:avLst/>
            </a:prstGeom>
            <a:noFill/>
            <a:ln>
              <a:noFill/>
            </a:ln>
          </p:spPr>
          <p:txBody>
            <a:bodyPr lIns="107287" tIns="53643" rIns="107287" bIns="53643">
              <a:spAutoFit/>
            </a:bodyPr>
            <a:lstStyle/>
            <a:p>
              <a:pPr>
                <a:lnSpc>
                  <a:spcPct val="100000"/>
                </a:lnSpc>
                <a:defRPr/>
              </a:pPr>
              <a:r>
                <a:rPr lang="en-US" sz="1100">
                  <a:solidFill>
                    <a:schemeClr val="tx1">
                      <a:lumMod val="85000"/>
                      <a:lumOff val="15000"/>
                    </a:schemeClr>
                  </a:solidFill>
                  <a:cs typeface="Arial" pitchFamily="34" charset="0"/>
                </a:rPr>
                <a:t>BN nhận phiếu khám và chờ gọi khám</a:t>
              </a:r>
            </a:p>
          </p:txBody>
        </p:sp>
        <p:cxnSp>
          <p:nvCxnSpPr>
            <p:cNvPr id="16" name="Elbow Connector 25"/>
            <p:cNvCxnSpPr>
              <a:endCxn id="24" idx="1"/>
            </p:cNvCxnSpPr>
            <p:nvPr/>
          </p:nvCxnSpPr>
          <p:spPr bwMode="auto">
            <a:xfrm rot="16200000" flipH="1">
              <a:off x="0" y="2239963"/>
              <a:ext cx="2346325" cy="1066800"/>
            </a:xfrm>
            <a:prstGeom prst="bentConnector2">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10774363" y="3200400"/>
              <a:ext cx="1920875" cy="1493838"/>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anchor="ctr" anchorCtr="1"/>
            <a:lstStyle/>
            <a:p>
              <a:pPr>
                <a:defRPr/>
              </a:pPr>
              <a:endParaRPr lang="en-US" sz="1400">
                <a:solidFill>
                  <a:srgbClr val="262626"/>
                </a:solidFill>
                <a:cs typeface="Arial" pitchFamily="34" charset="0"/>
              </a:endParaRPr>
            </a:p>
            <a:p>
              <a:pPr>
                <a:defRPr/>
              </a:pPr>
              <a:r>
                <a:rPr lang="en-US" sz="1400">
                  <a:solidFill>
                    <a:srgbClr val="262626"/>
                  </a:solidFill>
                  <a:cs typeface="Arial" pitchFamily="34" charset="0"/>
                </a:rPr>
                <a:t>Thực hiện CLS, CĐHA,..</a:t>
              </a:r>
            </a:p>
            <a:p>
              <a:pPr>
                <a:defRPr/>
              </a:pPr>
              <a:endParaRPr lang="en-US" sz="1400">
                <a:solidFill>
                  <a:srgbClr val="262626"/>
                </a:solidFill>
                <a:cs typeface="Arial" pitchFamily="34" charset="0"/>
              </a:endParaRPr>
            </a:p>
          </p:txBody>
        </p:sp>
        <p:cxnSp>
          <p:nvCxnSpPr>
            <p:cNvPr id="18" name="Straight Arrow Connector 17"/>
            <p:cNvCxnSpPr/>
            <p:nvPr/>
          </p:nvCxnSpPr>
          <p:spPr bwMode="auto">
            <a:xfrm rot="5400000">
              <a:off x="8428832" y="5228431"/>
              <a:ext cx="1066800" cy="1587"/>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bwMode="auto">
            <a:xfrm>
              <a:off x="8001000" y="5791200"/>
              <a:ext cx="2819400" cy="1447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anchor="ctr" anchorCtr="1"/>
            <a:lstStyle/>
            <a:p>
              <a:pPr>
                <a:defRPr/>
              </a:pPr>
              <a:endParaRPr lang="en-US" sz="1400">
                <a:solidFill>
                  <a:srgbClr val="262626"/>
                </a:solidFill>
                <a:cs typeface="Arial" pitchFamily="34" charset="0"/>
              </a:endParaRPr>
            </a:p>
            <a:p>
              <a:pPr>
                <a:defRPr/>
              </a:pPr>
              <a:r>
                <a:rPr lang="en-US" sz="1400">
                  <a:solidFill>
                    <a:srgbClr val="262626"/>
                  </a:solidFill>
                  <a:cs typeface="Arial" pitchFamily="34" charset="0"/>
                </a:rPr>
                <a:t>4. Kê đơn thuốc, Hẹn tái khám,…</a:t>
              </a:r>
            </a:p>
            <a:p>
              <a:pPr>
                <a:defRPr/>
              </a:pPr>
              <a:endParaRPr lang="en-US" sz="1400">
                <a:solidFill>
                  <a:srgbClr val="262626"/>
                </a:solidFill>
                <a:cs typeface="Arial" pitchFamily="34" charset="0"/>
              </a:endParaRPr>
            </a:p>
          </p:txBody>
        </p:sp>
        <p:cxnSp>
          <p:nvCxnSpPr>
            <p:cNvPr id="20" name="Elbow Connector 25"/>
            <p:cNvCxnSpPr>
              <a:stCxn id="8" idx="2"/>
              <a:endCxn id="21" idx="0"/>
            </p:cNvCxnSpPr>
            <p:nvPr/>
          </p:nvCxnSpPr>
          <p:spPr bwMode="auto">
            <a:xfrm rot="5400000">
              <a:off x="5169694" y="7509669"/>
              <a:ext cx="549275" cy="7937"/>
            </a:xfrm>
            <a:prstGeom prst="bentConnector3">
              <a:avLst>
                <a:gd name="adj1" fmla="val 50000"/>
              </a:avLst>
            </a:prstGeom>
            <a:ln>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bwMode="auto">
            <a:xfrm>
              <a:off x="4267200" y="7788275"/>
              <a:ext cx="2346325"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anchor="ctr" anchorCtr="1"/>
            <a:lstStyle/>
            <a:p>
              <a:pPr>
                <a:defRPr/>
              </a:pPr>
              <a:endParaRPr lang="en-US" sz="1400">
                <a:solidFill>
                  <a:srgbClr val="262626"/>
                </a:solidFill>
                <a:cs typeface="Arial" pitchFamily="34" charset="0"/>
              </a:endParaRPr>
            </a:p>
            <a:p>
              <a:pPr>
                <a:defRPr/>
              </a:pPr>
              <a:r>
                <a:rPr lang="en-US" sz="1400">
                  <a:solidFill>
                    <a:srgbClr val="262626"/>
                  </a:solidFill>
                  <a:cs typeface="Arial" pitchFamily="34" charset="0"/>
                </a:rPr>
                <a:t>6. Lĩnh thuốc</a:t>
              </a:r>
            </a:p>
            <a:p>
              <a:pPr>
                <a:defRPr/>
              </a:pPr>
              <a:endParaRPr lang="en-US" sz="1400">
                <a:solidFill>
                  <a:srgbClr val="262626"/>
                </a:solidFill>
                <a:cs typeface="Arial" pitchFamily="34" charset="0"/>
              </a:endParaRPr>
            </a:p>
          </p:txBody>
        </p:sp>
        <p:cxnSp>
          <p:nvCxnSpPr>
            <p:cNvPr id="22" name="Straight Arrow Connector 21"/>
            <p:cNvCxnSpPr>
              <a:stCxn id="21" idx="1"/>
              <a:endCxn id="14" idx="6"/>
            </p:cNvCxnSpPr>
            <p:nvPr/>
          </p:nvCxnSpPr>
          <p:spPr bwMode="auto">
            <a:xfrm rot="10800000">
              <a:off x="1828800" y="8321675"/>
              <a:ext cx="24384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bwMode="auto">
            <a:xfrm>
              <a:off x="7543800" y="5208589"/>
              <a:ext cx="2514600" cy="388655"/>
            </a:xfrm>
            <a:prstGeom prst="rect">
              <a:avLst/>
            </a:prstGeom>
            <a:noFill/>
            <a:ln>
              <a:noFill/>
            </a:ln>
          </p:spPr>
          <p:txBody>
            <a:bodyPr lIns="107287" tIns="53643" rIns="107287" bIns="53643">
              <a:spAutoFit/>
            </a:bodyPr>
            <a:lstStyle/>
            <a:p>
              <a:pPr>
                <a:lnSpc>
                  <a:spcPct val="100000"/>
                </a:lnSpc>
                <a:defRPr/>
              </a:pPr>
              <a:r>
                <a:rPr lang="en-US" sz="1100">
                  <a:solidFill>
                    <a:schemeClr val="tx1">
                      <a:lumMod val="85000"/>
                      <a:lumOff val="15000"/>
                    </a:schemeClr>
                  </a:solidFill>
                  <a:cs typeface="Arial" pitchFamily="34" charset="0"/>
                </a:rPr>
                <a:t>Đọc kết quả kết luận</a:t>
              </a:r>
            </a:p>
          </p:txBody>
        </p:sp>
        <p:sp>
          <p:nvSpPr>
            <p:cNvPr id="24" name="Rounded Rectangle 23"/>
            <p:cNvSpPr/>
            <p:nvPr/>
          </p:nvSpPr>
          <p:spPr bwMode="auto">
            <a:xfrm>
              <a:off x="1706563" y="3200400"/>
              <a:ext cx="1281112" cy="1493838"/>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anchor="ctr" anchorCtr="1"/>
            <a:lstStyle/>
            <a:p>
              <a:pPr>
                <a:defRPr/>
              </a:pPr>
              <a:endParaRPr lang="en-US" sz="1400">
                <a:solidFill>
                  <a:srgbClr val="262626"/>
                </a:solidFill>
                <a:cs typeface="Arial" pitchFamily="34" charset="0"/>
              </a:endParaRPr>
            </a:p>
            <a:p>
              <a:pPr>
                <a:defRPr/>
              </a:pPr>
              <a:r>
                <a:rPr lang="en-US" sz="1400">
                  <a:solidFill>
                    <a:srgbClr val="262626"/>
                  </a:solidFill>
                  <a:cs typeface="Arial" pitchFamily="34" charset="0"/>
                </a:rPr>
                <a:t>1. Phát số QMS tiếp đón</a:t>
              </a:r>
            </a:p>
            <a:p>
              <a:pPr>
                <a:defRPr/>
              </a:pPr>
              <a:endParaRPr lang="en-US" sz="1400">
                <a:solidFill>
                  <a:srgbClr val="262626"/>
                </a:solidFill>
                <a:cs typeface="Arial" pitchFamily="34" charset="0"/>
              </a:endParaRPr>
            </a:p>
          </p:txBody>
        </p:sp>
        <p:sp>
          <p:nvSpPr>
            <p:cNvPr id="25" name="TextBox 24"/>
            <p:cNvSpPr txBox="1"/>
            <p:nvPr/>
          </p:nvSpPr>
          <p:spPr bwMode="auto">
            <a:xfrm>
              <a:off x="2987674" y="3048000"/>
              <a:ext cx="1173164" cy="862631"/>
            </a:xfrm>
            <a:prstGeom prst="rect">
              <a:avLst/>
            </a:prstGeom>
            <a:noFill/>
            <a:ln>
              <a:noFill/>
            </a:ln>
          </p:spPr>
          <p:txBody>
            <a:bodyPr lIns="107287" tIns="53643" rIns="107287" bIns="53643">
              <a:spAutoFit/>
            </a:bodyPr>
            <a:lstStyle/>
            <a:p>
              <a:pPr>
                <a:defRPr/>
              </a:pPr>
              <a:r>
                <a:rPr lang="en-US" sz="1100">
                  <a:solidFill>
                    <a:schemeClr val="tx1">
                      <a:lumMod val="85000"/>
                      <a:lumOff val="15000"/>
                    </a:schemeClr>
                  </a:solidFill>
                  <a:cs typeface="Arial" pitchFamily="34" charset="0"/>
                </a:rPr>
                <a:t>BN nhận số QMS và chờ </a:t>
              </a:r>
              <a:r>
                <a:rPr lang="en-US" sz="1100" err="1">
                  <a:solidFill>
                    <a:schemeClr val="tx1">
                      <a:lumMod val="85000"/>
                      <a:lumOff val="15000"/>
                    </a:schemeClr>
                  </a:solidFill>
                  <a:cs typeface="Arial" pitchFamily="34" charset="0"/>
                </a:rPr>
                <a:t>gọi</a:t>
              </a:r>
              <a:endParaRPr lang="en-US" sz="1100">
                <a:solidFill>
                  <a:schemeClr val="tx1">
                    <a:lumMod val="85000"/>
                    <a:lumOff val="15000"/>
                  </a:schemeClr>
                </a:solidFill>
                <a:cs typeface="Arial" pitchFamily="34" charset="0"/>
              </a:endParaRPr>
            </a:p>
          </p:txBody>
        </p:sp>
        <p:cxnSp>
          <p:nvCxnSpPr>
            <p:cNvPr id="26" name="Straight Arrow Connector 25"/>
            <p:cNvCxnSpPr>
              <a:stCxn id="24" idx="3"/>
              <a:endCxn id="10" idx="1"/>
            </p:cNvCxnSpPr>
            <p:nvPr/>
          </p:nvCxnSpPr>
          <p:spPr bwMode="auto">
            <a:xfrm>
              <a:off x="2987675" y="3946525"/>
              <a:ext cx="1173163" cy="3175"/>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192" name="Picture 3"/>
            <p:cNvPicPr>
              <a:picLocks noChangeAspect="1" noChangeArrowheads="1"/>
            </p:cNvPicPr>
            <p:nvPr/>
          </p:nvPicPr>
          <p:blipFill>
            <a:blip r:embed="rId2"/>
            <a:srcRect/>
            <a:stretch>
              <a:fillRect/>
            </a:stretch>
          </p:blipFill>
          <p:spPr bwMode="auto">
            <a:xfrm>
              <a:off x="1920875" y="854075"/>
              <a:ext cx="839788" cy="1546225"/>
            </a:xfrm>
            <a:prstGeom prst="rect">
              <a:avLst/>
            </a:prstGeom>
            <a:noFill/>
            <a:ln w="9525">
              <a:noFill/>
              <a:miter lim="800000"/>
              <a:headEnd/>
              <a:tailEnd/>
            </a:ln>
          </p:spPr>
        </p:pic>
        <p:pic>
          <p:nvPicPr>
            <p:cNvPr id="7193" name="Picture 5"/>
            <p:cNvPicPr>
              <a:picLocks noChangeAspect="1" noChangeArrowheads="1"/>
            </p:cNvPicPr>
            <p:nvPr/>
          </p:nvPicPr>
          <p:blipFill>
            <a:blip r:embed="rId3"/>
            <a:srcRect/>
            <a:stretch>
              <a:fillRect/>
            </a:stretch>
          </p:blipFill>
          <p:spPr bwMode="auto">
            <a:xfrm>
              <a:off x="4479925" y="960438"/>
              <a:ext cx="1960563" cy="1012825"/>
            </a:xfrm>
            <a:prstGeom prst="rect">
              <a:avLst/>
            </a:prstGeom>
            <a:noFill/>
            <a:ln w="9525">
              <a:noFill/>
              <a:miter lim="800000"/>
              <a:headEnd/>
              <a:tailEnd/>
            </a:ln>
          </p:spPr>
        </p:pic>
        <p:cxnSp>
          <p:nvCxnSpPr>
            <p:cNvPr id="29" name="Straight Connector 28"/>
            <p:cNvCxnSpPr>
              <a:stCxn id="27" idx="2"/>
              <a:endCxn id="24" idx="0"/>
            </p:cNvCxnSpPr>
            <p:nvPr/>
          </p:nvCxnSpPr>
          <p:spPr bwMode="auto">
            <a:xfrm rot="16200000" flipH="1">
              <a:off x="1943100" y="2797175"/>
              <a:ext cx="800100" cy="6350"/>
            </a:xfrm>
            <a:prstGeom prst="line">
              <a:avLst/>
            </a:prstGeom>
            <a:ln w="158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8" idx="2"/>
              <a:endCxn id="10" idx="0"/>
            </p:cNvCxnSpPr>
            <p:nvPr/>
          </p:nvCxnSpPr>
          <p:spPr bwMode="auto">
            <a:xfrm rot="5400000">
              <a:off x="4837113" y="2576513"/>
              <a:ext cx="1227137" cy="20637"/>
            </a:xfrm>
            <a:prstGeom prst="line">
              <a:avLst/>
            </a:prstGeom>
            <a:ln w="158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96" name="Picture 6"/>
            <p:cNvPicPr>
              <a:picLocks noChangeAspect="1" noChangeArrowheads="1"/>
            </p:cNvPicPr>
            <p:nvPr/>
          </p:nvPicPr>
          <p:blipFill>
            <a:blip r:embed="rId4"/>
            <a:srcRect/>
            <a:stretch>
              <a:fillRect/>
            </a:stretch>
          </p:blipFill>
          <p:spPr bwMode="auto">
            <a:xfrm>
              <a:off x="8321675" y="960438"/>
              <a:ext cx="1958975" cy="1012825"/>
            </a:xfrm>
            <a:prstGeom prst="rect">
              <a:avLst/>
            </a:prstGeom>
            <a:noFill/>
            <a:ln w="9525">
              <a:noFill/>
              <a:miter lim="800000"/>
              <a:headEnd/>
              <a:tailEnd/>
            </a:ln>
          </p:spPr>
        </p:pic>
        <p:cxnSp>
          <p:nvCxnSpPr>
            <p:cNvPr id="32" name="Straight Connector 31"/>
            <p:cNvCxnSpPr/>
            <p:nvPr/>
          </p:nvCxnSpPr>
          <p:spPr bwMode="auto">
            <a:xfrm rot="16200000" flipH="1">
              <a:off x="8747918" y="2453482"/>
              <a:ext cx="1281113" cy="0"/>
            </a:xfrm>
            <a:prstGeom prst="line">
              <a:avLst/>
            </a:prstGeom>
            <a:ln w="158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Elbow Connector 25"/>
            <p:cNvCxnSpPr>
              <a:stCxn id="17" idx="2"/>
              <a:endCxn id="9" idx="2"/>
            </p:cNvCxnSpPr>
            <p:nvPr/>
          </p:nvCxnSpPr>
          <p:spPr bwMode="auto">
            <a:xfrm rot="5400000">
              <a:off x="10561638" y="3519487"/>
              <a:ext cx="1588" cy="2347913"/>
            </a:xfrm>
            <a:prstGeom prst="bentConnector3">
              <a:avLst>
                <a:gd name="adj1" fmla="val 50525268"/>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7199" name="Picture 8"/>
            <p:cNvPicPr>
              <a:picLocks noChangeAspect="1" noChangeArrowheads="1"/>
            </p:cNvPicPr>
            <p:nvPr/>
          </p:nvPicPr>
          <p:blipFill>
            <a:blip r:embed="rId5"/>
            <a:srcRect/>
            <a:stretch>
              <a:fillRect/>
            </a:stretch>
          </p:blipFill>
          <p:spPr bwMode="auto">
            <a:xfrm>
              <a:off x="9067800" y="7620000"/>
              <a:ext cx="1173163" cy="1371600"/>
            </a:xfrm>
            <a:prstGeom prst="rect">
              <a:avLst/>
            </a:prstGeom>
            <a:noFill/>
            <a:ln w="9525">
              <a:noFill/>
              <a:miter lim="800000"/>
              <a:headEnd/>
              <a:tailEnd/>
            </a:ln>
          </p:spPr>
        </p:pic>
        <p:cxnSp>
          <p:nvCxnSpPr>
            <p:cNvPr id="36" name="Straight Connector 35"/>
            <p:cNvCxnSpPr>
              <a:stCxn id="7211" idx="2"/>
              <a:endCxn id="17" idx="0"/>
            </p:cNvCxnSpPr>
            <p:nvPr/>
          </p:nvCxnSpPr>
          <p:spPr bwMode="auto">
            <a:xfrm rot="5400000">
              <a:off x="11253787" y="2719388"/>
              <a:ext cx="962025" cy="0"/>
            </a:xfrm>
            <a:prstGeom prst="line">
              <a:avLst/>
            </a:prstGeom>
            <a:ln w="158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202" idx="1"/>
              <a:endCxn id="21" idx="3"/>
            </p:cNvCxnSpPr>
            <p:nvPr/>
          </p:nvCxnSpPr>
          <p:spPr bwMode="auto">
            <a:xfrm rot="10800000" flipV="1">
              <a:off x="6613525" y="8305800"/>
              <a:ext cx="2454275" cy="15875"/>
            </a:xfrm>
            <a:prstGeom prst="line">
              <a:avLst/>
            </a:prstGeom>
            <a:ln w="158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9" idx="1"/>
              <a:endCxn id="8" idx="3"/>
            </p:cNvCxnSpPr>
            <p:nvPr/>
          </p:nvCxnSpPr>
          <p:spPr bwMode="auto">
            <a:xfrm rot="10800000">
              <a:off x="7086600" y="6515100"/>
              <a:ext cx="9144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bwMode="auto">
            <a:xfrm>
              <a:off x="10774363" y="4881563"/>
              <a:ext cx="960436" cy="625643"/>
            </a:xfrm>
            <a:prstGeom prst="rect">
              <a:avLst/>
            </a:prstGeom>
            <a:noFill/>
            <a:ln>
              <a:noFill/>
            </a:ln>
          </p:spPr>
          <p:txBody>
            <a:bodyPr lIns="107287" tIns="53643" rIns="107287" bIns="53643">
              <a:spAutoFit/>
            </a:bodyPr>
            <a:lstStyle/>
            <a:p>
              <a:pPr>
                <a:lnSpc>
                  <a:spcPct val="100000"/>
                </a:lnSpc>
                <a:defRPr/>
              </a:pPr>
              <a:r>
                <a:rPr lang="en-US" sz="1100">
                  <a:solidFill>
                    <a:schemeClr val="tx1">
                      <a:lumMod val="85000"/>
                      <a:lumOff val="15000"/>
                    </a:schemeClr>
                  </a:solidFill>
                  <a:cs typeface="Arial" pitchFamily="34" charset="0"/>
                </a:rPr>
                <a:t>Trả kết quả</a:t>
              </a:r>
            </a:p>
          </p:txBody>
        </p:sp>
        <p:cxnSp>
          <p:nvCxnSpPr>
            <p:cNvPr id="40" name="Elbow Connector 25"/>
            <p:cNvCxnSpPr>
              <a:stCxn id="10" idx="2"/>
              <a:endCxn id="8" idx="0"/>
            </p:cNvCxnSpPr>
            <p:nvPr/>
          </p:nvCxnSpPr>
          <p:spPr bwMode="auto">
            <a:xfrm rot="16200000" flipH="1">
              <a:off x="4895851" y="5238750"/>
              <a:ext cx="1096962" cy="7937"/>
            </a:xfrm>
            <a:prstGeom prst="bentConnector3">
              <a:avLst>
                <a:gd name="adj1" fmla="val 50000"/>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bwMode="auto">
            <a:xfrm>
              <a:off x="3902075" y="5008564"/>
              <a:ext cx="2803525" cy="388655"/>
            </a:xfrm>
            <a:prstGeom prst="rect">
              <a:avLst/>
            </a:prstGeom>
            <a:noFill/>
            <a:ln>
              <a:noFill/>
            </a:ln>
          </p:spPr>
          <p:txBody>
            <a:bodyPr lIns="107287" tIns="53643" rIns="107287" bIns="53643">
              <a:spAutoFit/>
            </a:bodyPr>
            <a:lstStyle/>
            <a:p>
              <a:pPr>
                <a:defRPr/>
              </a:pPr>
              <a:r>
                <a:rPr lang="en-US" sz="1100">
                  <a:solidFill>
                    <a:schemeClr val="tx1">
                      <a:lumMod val="85000"/>
                      <a:lumOff val="15000"/>
                    </a:schemeClr>
                  </a:solidFill>
                  <a:cs typeface="Arial" pitchFamily="34" charset="0"/>
                </a:rPr>
                <a:t>Đối tượng dịch vụ</a:t>
              </a:r>
            </a:p>
          </p:txBody>
        </p:sp>
        <p:cxnSp>
          <p:nvCxnSpPr>
            <p:cNvPr id="42" name="Elbow Connector 25"/>
            <p:cNvCxnSpPr/>
            <p:nvPr/>
          </p:nvCxnSpPr>
          <p:spPr bwMode="auto">
            <a:xfrm rot="10800000" flipV="1">
              <a:off x="5440363" y="4479925"/>
              <a:ext cx="2881312" cy="533400"/>
            </a:xfrm>
            <a:prstGeom prst="bentConnector3">
              <a:avLst>
                <a:gd name="adj1" fmla="val 50000"/>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bwMode="auto">
            <a:xfrm>
              <a:off x="7010400" y="7543800"/>
              <a:ext cx="1706564" cy="676648"/>
            </a:xfrm>
            <a:prstGeom prst="rect">
              <a:avLst/>
            </a:prstGeom>
            <a:noFill/>
            <a:ln>
              <a:noFill/>
            </a:ln>
          </p:spPr>
          <p:txBody>
            <a:bodyPr lIns="143368" tIns="71683" rIns="143368" bIns="71683">
              <a:spAutoFit/>
            </a:bodyPr>
            <a:lstStyle/>
            <a:p>
              <a:pPr>
                <a:defRPr/>
              </a:pPr>
              <a:r>
                <a:rPr lang="en-US" sz="1100">
                  <a:solidFill>
                    <a:schemeClr val="tx1">
                      <a:lumMod val="85000"/>
                      <a:lumOff val="15000"/>
                    </a:schemeClr>
                  </a:solidFill>
                  <a:cs typeface="Arial" pitchFamily="34" charset="0"/>
                </a:rPr>
                <a:t>Phát thuốc cho BN theo đơn</a:t>
              </a:r>
            </a:p>
          </p:txBody>
        </p:sp>
        <p:pic>
          <p:nvPicPr>
            <p:cNvPr id="7211" name="Picture 43"/>
            <p:cNvPicPr>
              <a:picLocks noChangeAspect="1" noChangeArrowheads="1"/>
            </p:cNvPicPr>
            <p:nvPr/>
          </p:nvPicPr>
          <p:blipFill>
            <a:blip r:embed="rId6"/>
            <a:srcRect/>
            <a:stretch>
              <a:fillRect/>
            </a:stretch>
          </p:blipFill>
          <p:spPr bwMode="auto">
            <a:xfrm>
              <a:off x="10744200" y="762000"/>
              <a:ext cx="1981200" cy="1476375"/>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
          <p:nvSpPr>
            <p:cNvPr id="81" name="TextBox 80"/>
            <p:cNvSpPr txBox="1"/>
            <p:nvPr/>
          </p:nvSpPr>
          <p:spPr bwMode="auto">
            <a:xfrm>
              <a:off x="5257800" y="2286001"/>
              <a:ext cx="960438" cy="625643"/>
            </a:xfrm>
            <a:prstGeom prst="rect">
              <a:avLst/>
            </a:prstGeom>
            <a:noFill/>
            <a:ln>
              <a:noFill/>
            </a:ln>
          </p:spPr>
          <p:txBody>
            <a:bodyPr lIns="107287" tIns="53643" rIns="107287" bIns="53643">
              <a:spAutoFit/>
            </a:bodyPr>
            <a:lstStyle/>
            <a:p>
              <a:pPr>
                <a:lnSpc>
                  <a:spcPct val="100000"/>
                </a:lnSpc>
                <a:defRPr/>
              </a:pPr>
              <a:r>
                <a:rPr lang="en-US" sz="1100">
                  <a:solidFill>
                    <a:schemeClr val="tx1">
                      <a:lumMod val="85000"/>
                      <a:lumOff val="15000"/>
                    </a:schemeClr>
                  </a:solidFill>
                  <a:cs typeface="Arial" pitchFamily="34" charset="0"/>
                </a:rPr>
                <a:t>Thực hiện</a:t>
              </a:r>
            </a:p>
          </p:txBody>
        </p:sp>
        <p:sp>
          <p:nvSpPr>
            <p:cNvPr id="82" name="TextBox 81"/>
            <p:cNvSpPr txBox="1"/>
            <p:nvPr/>
          </p:nvSpPr>
          <p:spPr bwMode="auto">
            <a:xfrm>
              <a:off x="9296399" y="2286001"/>
              <a:ext cx="960438" cy="625643"/>
            </a:xfrm>
            <a:prstGeom prst="rect">
              <a:avLst/>
            </a:prstGeom>
            <a:noFill/>
            <a:ln>
              <a:noFill/>
            </a:ln>
          </p:spPr>
          <p:txBody>
            <a:bodyPr lIns="107287" tIns="53643" rIns="107287" bIns="53643">
              <a:spAutoFit/>
            </a:bodyPr>
            <a:lstStyle/>
            <a:p>
              <a:pPr>
                <a:lnSpc>
                  <a:spcPct val="100000"/>
                </a:lnSpc>
                <a:defRPr/>
              </a:pPr>
              <a:r>
                <a:rPr lang="en-US" sz="1100">
                  <a:solidFill>
                    <a:schemeClr val="tx1">
                      <a:lumMod val="85000"/>
                      <a:lumOff val="15000"/>
                    </a:schemeClr>
                  </a:solidFill>
                  <a:cs typeface="Arial" pitchFamily="34" charset="0"/>
                </a:rPr>
                <a:t>Thực hiện</a:t>
              </a:r>
            </a:p>
          </p:txBody>
        </p:sp>
        <p:sp>
          <p:nvSpPr>
            <p:cNvPr id="83" name="TextBox 82"/>
            <p:cNvSpPr txBox="1"/>
            <p:nvPr/>
          </p:nvSpPr>
          <p:spPr bwMode="auto">
            <a:xfrm>
              <a:off x="10896600" y="2438400"/>
              <a:ext cx="960438" cy="625643"/>
            </a:xfrm>
            <a:prstGeom prst="rect">
              <a:avLst/>
            </a:prstGeom>
            <a:noFill/>
            <a:ln>
              <a:noFill/>
            </a:ln>
          </p:spPr>
          <p:txBody>
            <a:bodyPr lIns="107287" tIns="53643" rIns="107287" bIns="53643">
              <a:spAutoFit/>
            </a:bodyPr>
            <a:lstStyle/>
            <a:p>
              <a:pPr>
                <a:lnSpc>
                  <a:spcPct val="100000"/>
                </a:lnSpc>
                <a:defRPr/>
              </a:pPr>
              <a:r>
                <a:rPr lang="en-US" sz="1100">
                  <a:solidFill>
                    <a:schemeClr val="tx1">
                      <a:lumMod val="85000"/>
                      <a:lumOff val="15000"/>
                    </a:schemeClr>
                  </a:solidFill>
                  <a:cs typeface="Arial" pitchFamily="34" charset="0"/>
                </a:rPr>
                <a:t>Thực hiện</a:t>
              </a:r>
            </a:p>
          </p:txBody>
        </p:sp>
        <p:sp>
          <p:nvSpPr>
            <p:cNvPr id="84" name="TextBox 83"/>
            <p:cNvSpPr txBox="1"/>
            <p:nvPr/>
          </p:nvSpPr>
          <p:spPr bwMode="auto">
            <a:xfrm>
              <a:off x="2392364" y="2590800"/>
              <a:ext cx="960436" cy="625643"/>
            </a:xfrm>
            <a:prstGeom prst="rect">
              <a:avLst/>
            </a:prstGeom>
            <a:noFill/>
            <a:ln>
              <a:noFill/>
            </a:ln>
          </p:spPr>
          <p:txBody>
            <a:bodyPr lIns="107287" tIns="53643" rIns="107287" bIns="53643">
              <a:spAutoFit/>
            </a:bodyPr>
            <a:lstStyle/>
            <a:p>
              <a:pPr>
                <a:lnSpc>
                  <a:spcPct val="100000"/>
                </a:lnSpc>
                <a:defRPr/>
              </a:pPr>
              <a:r>
                <a:rPr lang="en-US" sz="1100">
                  <a:solidFill>
                    <a:schemeClr val="tx1">
                      <a:lumMod val="85000"/>
                      <a:lumOff val="15000"/>
                    </a:schemeClr>
                  </a:solidFill>
                  <a:cs typeface="Arial" pitchFamily="34" charset="0"/>
                </a:rPr>
                <a:t>Thực hiện</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3"/>
          <p:cNvSpPr>
            <a:spLocks noGrp="1"/>
          </p:cNvSpPr>
          <p:nvPr>
            <p:ph type="ftr" sz="quarter" idx="10"/>
          </p:nvPr>
        </p:nvSpPr>
        <p:spPr>
          <a:xfrm>
            <a:off x="229054" y="6461125"/>
            <a:ext cx="8685893" cy="320902"/>
          </a:xfrm>
          <a:noFill/>
        </p:spPr>
        <p:txBody>
          <a:bodyPr/>
          <a:lstStyle/>
          <a:p>
            <a:r>
              <a:rPr lang="en-US" smtClean="0">
                <a:cs typeface="Arial" pitchFamily="34" charset="0"/>
              </a:rPr>
              <a:t>HIS – Hospital Information System						                </a:t>
            </a:r>
            <a:fld id="{A88A3DF3-DFEA-4FFD-884B-5AC1EA7FD59A}" type="slidenum">
              <a:rPr lang="en-US" smtClean="0">
                <a:cs typeface="Arial" pitchFamily="34" charset="0"/>
              </a:rPr>
              <a:pPr/>
              <a:t>7</a:t>
            </a:fld>
            <a:r>
              <a:rPr lang="en-US" smtClean="0">
                <a:cs typeface="Arial" pitchFamily="34" charset="0"/>
              </a:rPr>
              <a:t> </a:t>
            </a:r>
          </a:p>
        </p:txBody>
      </p:sp>
      <p:pic>
        <p:nvPicPr>
          <p:cNvPr id="8197" name="Picture 8"/>
          <p:cNvPicPr>
            <a:picLocks noChangeAspect="1" noChangeArrowheads="1"/>
          </p:cNvPicPr>
          <p:nvPr/>
        </p:nvPicPr>
        <p:blipFill>
          <a:blip r:embed="rId2"/>
          <a:srcRect/>
          <a:stretch>
            <a:fillRect/>
          </a:stretch>
        </p:blipFill>
        <p:spPr bwMode="auto">
          <a:xfrm>
            <a:off x="8273143" y="5551683"/>
            <a:ext cx="674914" cy="707598"/>
          </a:xfrm>
          <a:prstGeom prst="rect">
            <a:avLst/>
          </a:prstGeom>
          <a:noFill/>
          <a:ln w="9525">
            <a:noFill/>
            <a:miter lim="800000"/>
            <a:headEnd/>
            <a:tailEnd/>
          </a:ln>
        </p:spPr>
      </p:pic>
      <p:sp>
        <p:nvSpPr>
          <p:cNvPr id="67" name="TextBox 66"/>
          <p:cNvSpPr txBox="1"/>
          <p:nvPr/>
        </p:nvSpPr>
        <p:spPr bwMode="auto">
          <a:xfrm>
            <a:off x="54429" y="1675947"/>
            <a:ext cx="816429" cy="452543"/>
          </a:xfrm>
          <a:prstGeom prst="rect">
            <a:avLst/>
          </a:prstGeom>
          <a:noFill/>
          <a:ln>
            <a:noFill/>
          </a:ln>
        </p:spPr>
        <p:txBody>
          <a:bodyPr lIns="143368" tIns="71683" rIns="143368" bIns="71683">
            <a:spAutoFit/>
          </a:bodyPr>
          <a:lstStyle/>
          <a:p>
            <a:pPr>
              <a:defRPr/>
            </a:pPr>
            <a:r>
              <a:rPr lang="en-US" sz="1000">
                <a:solidFill>
                  <a:schemeClr val="tx1">
                    <a:lumMod val="85000"/>
                    <a:lumOff val="15000"/>
                  </a:schemeClr>
                </a:solidFill>
                <a:cs typeface="Arial" pitchFamily="34" charset="0"/>
              </a:rPr>
              <a:t>Đọc kết </a:t>
            </a:r>
          </a:p>
          <a:p>
            <a:pPr>
              <a:lnSpc>
                <a:spcPct val="100000"/>
              </a:lnSpc>
              <a:defRPr/>
            </a:pPr>
            <a:r>
              <a:rPr lang="en-US" sz="1000">
                <a:solidFill>
                  <a:schemeClr val="tx1">
                    <a:lumMod val="85000"/>
                    <a:lumOff val="15000"/>
                  </a:schemeClr>
                </a:solidFill>
                <a:cs typeface="Arial" pitchFamily="34" charset="0"/>
              </a:rPr>
              <a:t>quả CLS</a:t>
            </a:r>
          </a:p>
        </p:txBody>
      </p:sp>
      <p:cxnSp>
        <p:nvCxnSpPr>
          <p:cNvPr id="47" name="Straight Arrow Connector 46"/>
          <p:cNvCxnSpPr>
            <a:stCxn id="50" idx="3"/>
            <a:endCxn id="68" idx="1"/>
          </p:cNvCxnSpPr>
          <p:nvPr/>
        </p:nvCxnSpPr>
        <p:spPr bwMode="auto">
          <a:xfrm>
            <a:off x="7468054" y="2818947"/>
            <a:ext cx="227920" cy="1134"/>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bwMode="auto">
          <a:xfrm>
            <a:off x="5606143" y="5388429"/>
            <a:ext cx="1796143" cy="979714"/>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r>
              <a:rPr lang="en-US" sz="1100">
                <a:solidFill>
                  <a:srgbClr val="262626"/>
                </a:solidFill>
                <a:cs typeface="Arial" pitchFamily="34" charset="0"/>
              </a:rPr>
              <a:t>6. Tổng hợp dữ liệu, làm giấy ra viện</a:t>
            </a:r>
          </a:p>
        </p:txBody>
      </p:sp>
      <p:sp>
        <p:nvSpPr>
          <p:cNvPr id="50" name="Rounded Rectangle 49"/>
          <p:cNvSpPr/>
          <p:nvPr/>
        </p:nvSpPr>
        <p:spPr bwMode="auto">
          <a:xfrm>
            <a:off x="5551714" y="1751921"/>
            <a:ext cx="1916339" cy="2134054"/>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lnSpc>
                <a:spcPct val="100000"/>
              </a:lnSpc>
              <a:defRPr/>
            </a:pPr>
            <a:r>
              <a:rPr lang="en-US" sz="1100">
                <a:solidFill>
                  <a:srgbClr val="262626"/>
                </a:solidFill>
                <a:cs typeface="Arial" pitchFamily="34" charset="0"/>
              </a:rPr>
              <a:t>3. Lập </a:t>
            </a:r>
            <a:r>
              <a:rPr lang="en-US" sz="1100" dirty="0" err="1">
                <a:solidFill>
                  <a:srgbClr val="262626"/>
                </a:solidFill>
                <a:cs typeface="Arial" pitchFamily="34" charset="0"/>
              </a:rPr>
              <a:t>phiếu</a:t>
            </a:r>
            <a:r>
              <a:rPr lang="en-US" sz="1100" dirty="0">
                <a:solidFill>
                  <a:srgbClr val="262626"/>
                </a:solidFill>
                <a:cs typeface="Arial" pitchFamily="34" charset="0"/>
              </a:rPr>
              <a:t> </a:t>
            </a:r>
            <a:r>
              <a:rPr lang="en-US" sz="1100" err="1">
                <a:solidFill>
                  <a:srgbClr val="262626"/>
                </a:solidFill>
                <a:cs typeface="Arial" pitchFamily="34" charset="0"/>
              </a:rPr>
              <a:t>điều</a:t>
            </a:r>
            <a:r>
              <a:rPr lang="en-US" sz="1100">
                <a:solidFill>
                  <a:srgbClr val="262626"/>
                </a:solidFill>
                <a:cs typeface="Arial" pitchFamily="34" charset="0"/>
              </a:rPr>
              <a:t> trị </a:t>
            </a:r>
            <a:r>
              <a:rPr lang="en-US" sz="1100">
                <a:solidFill>
                  <a:srgbClr val="262626"/>
                </a:solidFill>
                <a:cs typeface="Arial" pitchFamily="34" charset="0"/>
                <a:sym typeface="Wingdings" pitchFamily="2" charset="2"/>
              </a:rPr>
              <a:t>(Chỉ </a:t>
            </a:r>
            <a:r>
              <a:rPr lang="en-US" sz="1100" err="1">
                <a:solidFill>
                  <a:srgbClr val="262626"/>
                </a:solidFill>
                <a:cs typeface="Arial" pitchFamily="34" charset="0"/>
                <a:sym typeface="Wingdings" pitchFamily="2" charset="2"/>
              </a:rPr>
              <a:t>định</a:t>
            </a:r>
            <a:r>
              <a:rPr lang="en-US" sz="1100">
                <a:solidFill>
                  <a:srgbClr val="262626"/>
                </a:solidFill>
                <a:cs typeface="Arial" pitchFamily="34" charset="0"/>
                <a:sym typeface="Wingdings" pitchFamily="2" charset="2"/>
              </a:rPr>
              <a:t> CLS,Kê </a:t>
            </a:r>
            <a:r>
              <a:rPr lang="en-US" sz="1100" err="1">
                <a:solidFill>
                  <a:srgbClr val="262626"/>
                </a:solidFill>
                <a:cs typeface="Arial" pitchFamily="34" charset="0"/>
                <a:sym typeface="Wingdings" pitchFamily="2" charset="2"/>
              </a:rPr>
              <a:t>đơn</a:t>
            </a:r>
            <a:r>
              <a:rPr lang="en-US" sz="1100">
                <a:solidFill>
                  <a:srgbClr val="262626"/>
                </a:solidFill>
                <a:cs typeface="Arial" pitchFamily="34" charset="0"/>
                <a:sym typeface="Wingdings" pitchFamily="2" charset="2"/>
              </a:rPr>
              <a:t> thuốc,VTTH…)</a:t>
            </a:r>
            <a:endParaRPr lang="en-US" sz="1100" dirty="0">
              <a:solidFill>
                <a:srgbClr val="262626"/>
              </a:solidFill>
              <a:cs typeface="Arial" pitchFamily="34" charset="0"/>
              <a:sym typeface="Wingdings" pitchFamily="2" charset="2"/>
            </a:endParaRPr>
          </a:p>
          <a:p>
            <a:pPr>
              <a:defRPr/>
            </a:pPr>
            <a:r>
              <a:rPr lang="en-US" sz="1100" dirty="0" err="1">
                <a:solidFill>
                  <a:srgbClr val="262626"/>
                </a:solidFill>
                <a:cs typeface="Arial" pitchFamily="34" charset="0"/>
                <a:sym typeface="Wingdings" pitchFamily="2" charset="2"/>
              </a:rPr>
              <a:t>Lập</a:t>
            </a:r>
            <a:r>
              <a:rPr lang="en-US" sz="1100" dirty="0">
                <a:solidFill>
                  <a:srgbClr val="262626"/>
                </a:solidFill>
                <a:cs typeface="Arial" pitchFamily="34" charset="0"/>
                <a:sym typeface="Wingdings" pitchFamily="2" charset="2"/>
              </a:rPr>
              <a:t> </a:t>
            </a:r>
            <a:r>
              <a:rPr lang="en-US" sz="1100" dirty="0" err="1">
                <a:solidFill>
                  <a:srgbClr val="262626"/>
                </a:solidFill>
                <a:cs typeface="Arial" pitchFamily="34" charset="0"/>
                <a:sym typeface="Wingdings" pitchFamily="2" charset="2"/>
              </a:rPr>
              <a:t>phiếu</a:t>
            </a:r>
            <a:r>
              <a:rPr lang="en-US" sz="1100" dirty="0">
                <a:solidFill>
                  <a:srgbClr val="262626"/>
                </a:solidFill>
                <a:cs typeface="Arial" pitchFamily="34" charset="0"/>
                <a:sym typeface="Wingdings" pitchFamily="2" charset="2"/>
              </a:rPr>
              <a:t> </a:t>
            </a:r>
            <a:r>
              <a:rPr lang="en-US" sz="1100" dirty="0" err="1">
                <a:solidFill>
                  <a:srgbClr val="262626"/>
                </a:solidFill>
                <a:cs typeface="Arial" pitchFamily="34" charset="0"/>
                <a:sym typeface="Wingdings" pitchFamily="2" charset="2"/>
              </a:rPr>
              <a:t>chăm</a:t>
            </a:r>
            <a:r>
              <a:rPr lang="en-US" sz="1100" dirty="0">
                <a:solidFill>
                  <a:srgbClr val="262626"/>
                </a:solidFill>
                <a:cs typeface="Arial" pitchFamily="34" charset="0"/>
                <a:sym typeface="Wingdings" pitchFamily="2" charset="2"/>
              </a:rPr>
              <a:t> </a:t>
            </a:r>
            <a:r>
              <a:rPr lang="en-US" sz="1100" dirty="0" err="1">
                <a:solidFill>
                  <a:srgbClr val="262626"/>
                </a:solidFill>
                <a:cs typeface="Arial" pitchFamily="34" charset="0"/>
                <a:sym typeface="Wingdings" pitchFamily="2" charset="2"/>
              </a:rPr>
              <a:t>sóc</a:t>
            </a:r>
            <a:r>
              <a:rPr lang="en-US" sz="1100" dirty="0">
                <a:solidFill>
                  <a:srgbClr val="262626"/>
                </a:solidFill>
                <a:cs typeface="Arial" pitchFamily="34" charset="0"/>
                <a:sym typeface="Wingdings" pitchFamily="2" charset="2"/>
              </a:rPr>
              <a:t>, </a:t>
            </a:r>
            <a:r>
              <a:rPr lang="en-US" sz="1100" dirty="0" err="1">
                <a:solidFill>
                  <a:srgbClr val="262626"/>
                </a:solidFill>
                <a:cs typeface="Arial" pitchFamily="34" charset="0"/>
                <a:sym typeface="Wingdings" pitchFamily="2" charset="2"/>
              </a:rPr>
              <a:t>phiếu</a:t>
            </a:r>
            <a:r>
              <a:rPr lang="en-US" sz="1100" dirty="0">
                <a:solidFill>
                  <a:srgbClr val="262626"/>
                </a:solidFill>
                <a:cs typeface="Arial" pitchFamily="34" charset="0"/>
                <a:sym typeface="Wingdings" pitchFamily="2" charset="2"/>
              </a:rPr>
              <a:t> </a:t>
            </a:r>
            <a:r>
              <a:rPr lang="en-US" sz="1100" dirty="0" err="1">
                <a:solidFill>
                  <a:srgbClr val="262626"/>
                </a:solidFill>
                <a:cs typeface="Arial" pitchFamily="34" charset="0"/>
                <a:sym typeface="Wingdings" pitchFamily="2" charset="2"/>
              </a:rPr>
              <a:t>theo</a:t>
            </a:r>
            <a:r>
              <a:rPr lang="en-US" sz="1100" dirty="0">
                <a:solidFill>
                  <a:srgbClr val="262626"/>
                </a:solidFill>
                <a:cs typeface="Arial" pitchFamily="34" charset="0"/>
                <a:sym typeface="Wingdings" pitchFamily="2" charset="2"/>
              </a:rPr>
              <a:t> </a:t>
            </a:r>
            <a:r>
              <a:rPr lang="en-US" sz="1100" dirty="0" err="1">
                <a:solidFill>
                  <a:srgbClr val="262626"/>
                </a:solidFill>
                <a:cs typeface="Arial" pitchFamily="34" charset="0"/>
                <a:sym typeface="Wingdings" pitchFamily="2" charset="2"/>
              </a:rPr>
              <a:t>dõi</a:t>
            </a:r>
            <a:r>
              <a:rPr lang="en-US" sz="1100" dirty="0">
                <a:solidFill>
                  <a:srgbClr val="262626"/>
                </a:solidFill>
                <a:cs typeface="Arial" pitchFamily="34" charset="0"/>
                <a:sym typeface="Wingdings" pitchFamily="2" charset="2"/>
              </a:rPr>
              <a:t>,…</a:t>
            </a:r>
            <a:endParaRPr lang="en-US" sz="1100" dirty="0">
              <a:solidFill>
                <a:srgbClr val="262626"/>
              </a:solidFill>
              <a:cs typeface="Arial" pitchFamily="34" charset="0"/>
            </a:endParaRPr>
          </a:p>
        </p:txBody>
      </p:sp>
      <p:sp>
        <p:nvSpPr>
          <p:cNvPr id="51" name="Rounded Rectangle 50"/>
          <p:cNvSpPr/>
          <p:nvPr/>
        </p:nvSpPr>
        <p:spPr bwMode="auto">
          <a:xfrm>
            <a:off x="2972027" y="2286000"/>
            <a:ext cx="1829026" cy="1067027"/>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normAutofit/>
          </a:bodyPr>
          <a:lstStyle/>
          <a:p>
            <a:pPr>
              <a:defRPr/>
            </a:pPr>
            <a:r>
              <a:rPr lang="en-US" sz="1100">
                <a:solidFill>
                  <a:srgbClr val="262626"/>
                </a:solidFill>
                <a:cs typeface="Arial" pitchFamily="34" charset="0"/>
              </a:rPr>
              <a:t>2.  Phân </a:t>
            </a:r>
            <a:r>
              <a:rPr lang="en-US" sz="1100" err="1">
                <a:solidFill>
                  <a:srgbClr val="262626"/>
                </a:solidFill>
                <a:cs typeface="Arial" pitchFamily="34" charset="0"/>
              </a:rPr>
              <a:t>buồng</a:t>
            </a:r>
            <a:r>
              <a:rPr lang="en-US" sz="1100">
                <a:solidFill>
                  <a:srgbClr val="262626"/>
                </a:solidFill>
                <a:cs typeface="Arial" pitchFamily="34" charset="0"/>
              </a:rPr>
              <a:t> giường</a:t>
            </a:r>
          </a:p>
          <a:p>
            <a:pPr>
              <a:lnSpc>
                <a:spcPct val="120000"/>
              </a:lnSpc>
              <a:defRPr/>
            </a:pPr>
            <a:r>
              <a:rPr lang="en-US" sz="1100">
                <a:solidFill>
                  <a:srgbClr val="262626"/>
                </a:solidFill>
                <a:cs typeface="Arial" pitchFamily="34" charset="0"/>
              </a:rPr>
              <a:t>Làm bệnh án nội trú…</a:t>
            </a:r>
            <a:endParaRPr lang="en-US" sz="1100" dirty="0">
              <a:solidFill>
                <a:srgbClr val="262626"/>
              </a:solidFill>
              <a:cs typeface="Arial" pitchFamily="34" charset="0"/>
            </a:endParaRPr>
          </a:p>
          <a:p>
            <a:pPr>
              <a:defRPr/>
            </a:pPr>
            <a:endParaRPr lang="en-US" sz="1100" dirty="0">
              <a:solidFill>
                <a:srgbClr val="262626"/>
              </a:solidFill>
              <a:cs typeface="Arial" pitchFamily="34" charset="0"/>
            </a:endParaRPr>
          </a:p>
        </p:txBody>
      </p:sp>
      <p:cxnSp>
        <p:nvCxnSpPr>
          <p:cNvPr id="53" name="Straight Arrow Connector 52"/>
          <p:cNvCxnSpPr>
            <a:stCxn id="51" idx="3"/>
            <a:endCxn id="50" idx="1"/>
          </p:cNvCxnSpPr>
          <p:nvPr/>
        </p:nvCxnSpPr>
        <p:spPr bwMode="auto">
          <a:xfrm>
            <a:off x="4801054" y="2818947"/>
            <a:ext cx="750661" cy="1134"/>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75974" y="456974"/>
            <a:ext cx="762000" cy="7620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r>
              <a:rPr lang="en-US" sz="1100">
                <a:solidFill>
                  <a:schemeClr val="tx1">
                    <a:lumMod val="95000"/>
                    <a:lumOff val="5000"/>
                  </a:schemeClr>
                </a:solidFill>
                <a:cs typeface="Arial" pitchFamily="34" charset="0"/>
              </a:rPr>
              <a:t>Bắt đầu</a:t>
            </a:r>
          </a:p>
        </p:txBody>
      </p:sp>
      <p:sp>
        <p:nvSpPr>
          <p:cNvPr id="59" name="Oval 58"/>
          <p:cNvSpPr/>
          <p:nvPr/>
        </p:nvSpPr>
        <p:spPr bwMode="auto">
          <a:xfrm>
            <a:off x="151947" y="5485946"/>
            <a:ext cx="1067253" cy="827768"/>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r>
              <a:rPr lang="en-US" sz="1400">
                <a:solidFill>
                  <a:schemeClr val="tx1">
                    <a:lumMod val="95000"/>
                    <a:lumOff val="5000"/>
                  </a:schemeClr>
                </a:solidFill>
                <a:cs typeface="Arial" pitchFamily="34" charset="0"/>
              </a:rPr>
              <a:t>Kết thúc</a:t>
            </a:r>
          </a:p>
        </p:txBody>
      </p:sp>
      <p:cxnSp>
        <p:nvCxnSpPr>
          <p:cNvPr id="66" name="Elbow Connector 25"/>
          <p:cNvCxnSpPr>
            <a:endCxn id="77" idx="1"/>
          </p:cNvCxnSpPr>
          <p:nvPr/>
        </p:nvCxnSpPr>
        <p:spPr bwMode="auto">
          <a:xfrm rot="16200000" flipH="1">
            <a:off x="-113960" y="1713934"/>
            <a:ext cx="1675946" cy="534080"/>
          </a:xfrm>
          <a:prstGeom prst="bentConnector2">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bwMode="auto">
          <a:xfrm>
            <a:off x="7695974" y="2286000"/>
            <a:ext cx="1372054" cy="1067027"/>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Thực hiện CLS, CĐHA,phục hồi chức năng..</a:t>
            </a:r>
          </a:p>
          <a:p>
            <a:pPr>
              <a:defRPr/>
            </a:pPr>
            <a:endParaRPr lang="en-US" sz="1100">
              <a:solidFill>
                <a:srgbClr val="262626"/>
              </a:solidFill>
              <a:cs typeface="Arial" pitchFamily="34" charset="0"/>
            </a:endParaRPr>
          </a:p>
        </p:txBody>
      </p:sp>
      <p:cxnSp>
        <p:nvCxnSpPr>
          <p:cNvPr id="71" name="Elbow Connector 25"/>
          <p:cNvCxnSpPr>
            <a:stCxn id="49" idx="1"/>
            <a:endCxn id="72" idx="3"/>
          </p:cNvCxnSpPr>
          <p:nvPr/>
        </p:nvCxnSpPr>
        <p:spPr bwMode="auto">
          <a:xfrm rot="10800000" flipV="1">
            <a:off x="3429000" y="5878286"/>
            <a:ext cx="2177143" cy="21545"/>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2" name="Rounded Rectangle 71"/>
          <p:cNvSpPr/>
          <p:nvPr/>
        </p:nvSpPr>
        <p:spPr bwMode="auto">
          <a:xfrm>
            <a:off x="1753054" y="5485946"/>
            <a:ext cx="1675946" cy="827768"/>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lnSpc>
                <a:spcPct val="100000"/>
              </a:lnSpc>
              <a:defRPr/>
            </a:pPr>
            <a:endParaRPr lang="en-US" sz="1100" dirty="0">
              <a:solidFill>
                <a:srgbClr val="262626"/>
              </a:solidFill>
              <a:cs typeface="Arial" pitchFamily="34" charset="0"/>
            </a:endParaRPr>
          </a:p>
          <a:p>
            <a:pPr>
              <a:lnSpc>
                <a:spcPct val="100000"/>
              </a:lnSpc>
              <a:defRPr/>
            </a:pPr>
            <a:r>
              <a:rPr lang="en-US" sz="1100">
                <a:solidFill>
                  <a:srgbClr val="262626"/>
                </a:solidFill>
                <a:cs typeface="Arial" pitchFamily="34" charset="0"/>
              </a:rPr>
              <a:t>7. Thanh </a:t>
            </a:r>
            <a:r>
              <a:rPr lang="en-US" sz="1100" dirty="0" err="1">
                <a:solidFill>
                  <a:srgbClr val="262626"/>
                </a:solidFill>
                <a:cs typeface="Arial" pitchFamily="34" charset="0"/>
              </a:rPr>
              <a:t>toán</a:t>
            </a:r>
            <a:r>
              <a:rPr lang="en-US" sz="1100" dirty="0">
                <a:solidFill>
                  <a:srgbClr val="262626"/>
                </a:solidFill>
                <a:cs typeface="Arial" pitchFamily="34" charset="0"/>
              </a:rPr>
              <a:t>, in </a:t>
            </a:r>
            <a:r>
              <a:rPr lang="en-US" sz="1100" err="1">
                <a:solidFill>
                  <a:srgbClr val="262626"/>
                </a:solidFill>
                <a:cs typeface="Arial" pitchFamily="34" charset="0"/>
              </a:rPr>
              <a:t>phiếu</a:t>
            </a:r>
            <a:r>
              <a:rPr lang="en-US" sz="1100">
                <a:solidFill>
                  <a:srgbClr val="262626"/>
                </a:solidFill>
                <a:cs typeface="Arial" pitchFamily="34" charset="0"/>
              </a:rPr>
              <a:t> thu- hóa đơn, phôi BHYT</a:t>
            </a:r>
            <a:endParaRPr lang="en-US" sz="1100" dirty="0">
              <a:solidFill>
                <a:srgbClr val="262626"/>
              </a:solidFill>
              <a:cs typeface="Arial" pitchFamily="34" charset="0"/>
            </a:endParaRPr>
          </a:p>
          <a:p>
            <a:pPr>
              <a:lnSpc>
                <a:spcPct val="100000"/>
              </a:lnSpc>
              <a:defRPr/>
            </a:pPr>
            <a:endParaRPr lang="en-US" sz="1100" dirty="0">
              <a:solidFill>
                <a:srgbClr val="262626"/>
              </a:solidFill>
              <a:cs typeface="Arial" pitchFamily="34" charset="0"/>
            </a:endParaRPr>
          </a:p>
        </p:txBody>
      </p:sp>
      <p:cxnSp>
        <p:nvCxnSpPr>
          <p:cNvPr id="73" name="Straight Arrow Connector 72"/>
          <p:cNvCxnSpPr>
            <a:stCxn id="72" idx="1"/>
            <a:endCxn id="59" idx="6"/>
          </p:cNvCxnSpPr>
          <p:nvPr/>
        </p:nvCxnSpPr>
        <p:spPr bwMode="auto">
          <a:xfrm rot="10800000">
            <a:off x="1219200" y="5899830"/>
            <a:ext cx="533854"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bwMode="auto">
          <a:xfrm>
            <a:off x="991054" y="2286000"/>
            <a:ext cx="1370920" cy="1067027"/>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1. Nhập viện(Khoa nội trú, ngày nhập viện..), in phiếu nhập viện</a:t>
            </a:r>
          </a:p>
          <a:p>
            <a:pPr>
              <a:defRPr/>
            </a:pPr>
            <a:endParaRPr lang="en-US" sz="1100">
              <a:solidFill>
                <a:srgbClr val="262626"/>
              </a:solidFill>
              <a:cs typeface="Arial" pitchFamily="34" charset="0"/>
            </a:endParaRPr>
          </a:p>
        </p:txBody>
      </p:sp>
      <p:cxnSp>
        <p:nvCxnSpPr>
          <p:cNvPr id="79" name="Straight Arrow Connector 78"/>
          <p:cNvCxnSpPr>
            <a:stCxn id="77" idx="3"/>
            <a:endCxn id="51" idx="1"/>
          </p:cNvCxnSpPr>
          <p:nvPr/>
        </p:nvCxnSpPr>
        <p:spPr bwMode="auto">
          <a:xfrm>
            <a:off x="2361974" y="2818947"/>
            <a:ext cx="610054" cy="226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endCxn id="77" idx="0"/>
          </p:cNvCxnSpPr>
          <p:nvPr/>
        </p:nvCxnSpPr>
        <p:spPr bwMode="auto">
          <a:xfrm rot="16200000" flipH="1">
            <a:off x="1387929" y="1997982"/>
            <a:ext cx="571500" cy="4536"/>
          </a:xfrm>
          <a:prstGeom prst="line">
            <a:avLst/>
          </a:prstGeom>
          <a:ln w="158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endCxn id="51" idx="0"/>
          </p:cNvCxnSpPr>
          <p:nvPr/>
        </p:nvCxnSpPr>
        <p:spPr bwMode="auto">
          <a:xfrm rot="5400000">
            <a:off x="3605894" y="2003652"/>
            <a:ext cx="562429" cy="2268"/>
          </a:xfrm>
          <a:prstGeom prst="line">
            <a:avLst/>
          </a:prstGeom>
          <a:ln w="158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8224" idx="2"/>
            <a:endCxn id="50" idx="0"/>
          </p:cNvCxnSpPr>
          <p:nvPr/>
        </p:nvCxnSpPr>
        <p:spPr bwMode="auto">
          <a:xfrm rot="5400000">
            <a:off x="6375514" y="1615282"/>
            <a:ext cx="271009" cy="2268"/>
          </a:xfrm>
          <a:prstGeom prst="line">
            <a:avLst/>
          </a:prstGeom>
          <a:ln w="158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2" name="Elbow Connector 25"/>
          <p:cNvCxnSpPr>
            <a:stCxn id="68" idx="2"/>
          </p:cNvCxnSpPr>
          <p:nvPr/>
        </p:nvCxnSpPr>
        <p:spPr bwMode="auto">
          <a:xfrm rot="5400000" flipH="1">
            <a:off x="7848487" y="2819514"/>
            <a:ext cx="141741" cy="925286"/>
          </a:xfrm>
          <a:prstGeom prst="bentConnector4">
            <a:avLst>
              <a:gd name="adj1" fmla="val -242082"/>
              <a:gd name="adj2" fmla="val 87059"/>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35" idx="2"/>
            <a:endCxn id="68" idx="0"/>
          </p:cNvCxnSpPr>
          <p:nvPr/>
        </p:nvCxnSpPr>
        <p:spPr bwMode="auto">
          <a:xfrm rot="5400000">
            <a:off x="8011206" y="1914072"/>
            <a:ext cx="741589" cy="2268"/>
          </a:xfrm>
          <a:prstGeom prst="line">
            <a:avLst/>
          </a:prstGeom>
          <a:ln w="158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46" idx="2"/>
            <a:endCxn id="49" idx="0"/>
          </p:cNvCxnSpPr>
          <p:nvPr/>
        </p:nvCxnSpPr>
        <p:spPr bwMode="auto">
          <a:xfrm rot="5400000">
            <a:off x="6425406" y="5303951"/>
            <a:ext cx="163286" cy="5670"/>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bwMode="auto">
          <a:xfrm>
            <a:off x="7892143" y="3429001"/>
            <a:ext cx="762000" cy="452543"/>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Trả kết quả</a:t>
            </a:r>
          </a:p>
        </p:txBody>
      </p:sp>
      <p:sp>
        <p:nvSpPr>
          <p:cNvPr id="46" name="Flowchart: Decision 45"/>
          <p:cNvSpPr/>
          <p:nvPr/>
        </p:nvSpPr>
        <p:spPr bwMode="auto">
          <a:xfrm>
            <a:off x="5823857" y="4311196"/>
            <a:ext cx="1372054" cy="9139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lstStyle/>
          <a:p>
            <a:pPr>
              <a:lnSpc>
                <a:spcPct val="100000"/>
              </a:lnSpc>
              <a:defRPr/>
            </a:pPr>
            <a:r>
              <a:rPr lang="en-US" sz="1100">
                <a:solidFill>
                  <a:schemeClr val="tx1"/>
                </a:solidFill>
                <a:cs typeface="Arial" pitchFamily="34" charset="0"/>
              </a:rPr>
              <a:t>5. Quyết định ra viện</a:t>
            </a:r>
          </a:p>
        </p:txBody>
      </p:sp>
      <p:pic>
        <p:nvPicPr>
          <p:cNvPr id="8221" name="Picture 2"/>
          <p:cNvPicPr>
            <a:picLocks noChangeAspect="1" noChangeArrowheads="1"/>
          </p:cNvPicPr>
          <p:nvPr/>
        </p:nvPicPr>
        <p:blipFill>
          <a:blip r:embed="rId3"/>
          <a:srcRect/>
          <a:stretch>
            <a:fillRect/>
          </a:stretch>
        </p:blipFill>
        <p:spPr bwMode="auto">
          <a:xfrm>
            <a:off x="3276600" y="609381"/>
            <a:ext cx="1219200" cy="1114468"/>
          </a:xfrm>
          <a:prstGeom prst="rect">
            <a:avLst/>
          </a:prstGeom>
          <a:noFill/>
          <a:ln w="9525">
            <a:noFill/>
            <a:miter lim="800000"/>
            <a:headEnd/>
            <a:tailEnd/>
          </a:ln>
        </p:spPr>
      </p:pic>
      <p:pic>
        <p:nvPicPr>
          <p:cNvPr id="8222" name="Picture 3"/>
          <p:cNvPicPr>
            <a:picLocks noChangeAspect="1" noChangeArrowheads="1"/>
          </p:cNvPicPr>
          <p:nvPr/>
        </p:nvPicPr>
        <p:blipFill>
          <a:blip r:embed="rId4"/>
          <a:srcRect/>
          <a:stretch>
            <a:fillRect/>
          </a:stretch>
        </p:blipFill>
        <p:spPr bwMode="auto">
          <a:xfrm>
            <a:off x="1066800" y="685583"/>
            <a:ext cx="1219200" cy="923961"/>
          </a:xfrm>
          <a:prstGeom prst="rect">
            <a:avLst/>
          </a:prstGeom>
          <a:noFill/>
          <a:ln w="9525">
            <a:noFill/>
            <a:miter lim="800000"/>
            <a:headEnd/>
            <a:tailEnd/>
          </a:ln>
        </p:spPr>
      </p:pic>
      <p:cxnSp>
        <p:nvCxnSpPr>
          <p:cNvPr id="8223" name="Elbow Connector 64"/>
          <p:cNvCxnSpPr>
            <a:cxnSpLocks noChangeShapeType="1"/>
            <a:stCxn id="50" idx="2"/>
            <a:endCxn id="46" idx="0"/>
          </p:cNvCxnSpPr>
          <p:nvPr/>
        </p:nvCxnSpPr>
        <p:spPr bwMode="auto">
          <a:xfrm rot="5400000">
            <a:off x="6297378" y="4098385"/>
            <a:ext cx="424559" cy="1134"/>
          </a:xfrm>
          <a:prstGeom prst="bentConnector3">
            <a:avLst>
              <a:gd name="adj1" fmla="val 50000"/>
            </a:avLst>
          </a:prstGeom>
          <a:noFill/>
          <a:ln w="6350" algn="ctr">
            <a:solidFill>
              <a:schemeClr val="tx1"/>
            </a:solidFill>
            <a:round/>
            <a:headEnd/>
            <a:tailEnd type="arrow" w="med" len="med"/>
          </a:ln>
        </p:spPr>
      </p:cxnSp>
      <p:pic>
        <p:nvPicPr>
          <p:cNvPr id="8224" name="Picture 32"/>
          <p:cNvPicPr>
            <a:picLocks noChangeAspect="1" noChangeArrowheads="1"/>
          </p:cNvPicPr>
          <p:nvPr/>
        </p:nvPicPr>
        <p:blipFill>
          <a:blip r:embed="rId5"/>
          <a:srcRect/>
          <a:stretch>
            <a:fillRect/>
          </a:stretch>
        </p:blipFill>
        <p:spPr bwMode="auto">
          <a:xfrm>
            <a:off x="5732009" y="653143"/>
            <a:ext cx="1561419" cy="827768"/>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pic>
        <p:nvPicPr>
          <p:cNvPr id="35" name="Picture 43"/>
          <p:cNvPicPr>
            <a:picLocks noChangeAspect="1" noChangeArrowheads="1"/>
          </p:cNvPicPr>
          <p:nvPr/>
        </p:nvPicPr>
        <p:blipFill>
          <a:blip r:embed="rId6"/>
          <a:srcRect/>
          <a:stretch>
            <a:fillRect/>
          </a:stretch>
        </p:blipFill>
        <p:spPr bwMode="auto">
          <a:xfrm>
            <a:off x="7674429" y="489857"/>
            <a:ext cx="1415143" cy="1054553"/>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pic>
        <p:nvPicPr>
          <p:cNvPr id="8225" name="Picture 33"/>
          <p:cNvPicPr>
            <a:picLocks noChangeAspect="1" noChangeArrowheads="1"/>
          </p:cNvPicPr>
          <p:nvPr/>
        </p:nvPicPr>
        <p:blipFill>
          <a:blip r:embed="rId7"/>
          <a:srcRect/>
          <a:stretch>
            <a:fillRect/>
          </a:stretch>
        </p:blipFill>
        <p:spPr bwMode="auto">
          <a:xfrm>
            <a:off x="2013857" y="3973286"/>
            <a:ext cx="1197429" cy="114300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cxnSp>
        <p:nvCxnSpPr>
          <p:cNvPr id="75" name="Elbow Connector 25"/>
          <p:cNvCxnSpPr>
            <a:endCxn id="8225" idx="0"/>
          </p:cNvCxnSpPr>
          <p:nvPr/>
        </p:nvCxnSpPr>
        <p:spPr bwMode="auto">
          <a:xfrm rot="5400000">
            <a:off x="2041073" y="3400652"/>
            <a:ext cx="1143000" cy="2268"/>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8225" idx="3"/>
            <a:endCxn id="87" idx="1"/>
          </p:cNvCxnSpPr>
          <p:nvPr/>
        </p:nvCxnSpPr>
        <p:spPr bwMode="auto">
          <a:xfrm>
            <a:off x="3211286" y="4544786"/>
            <a:ext cx="489857" cy="1134"/>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3701143" y="4027715"/>
            <a:ext cx="1829027" cy="1034143"/>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r>
              <a:rPr lang="en-US" sz="1100">
                <a:solidFill>
                  <a:srgbClr val="262626"/>
                </a:solidFill>
                <a:cs typeface="Arial" pitchFamily="34" charset="0"/>
              </a:rPr>
              <a:t>4.1 Thu tiền tạm ứng của Bệnh nhân</a:t>
            </a:r>
          </a:p>
        </p:txBody>
      </p:sp>
      <p:cxnSp>
        <p:nvCxnSpPr>
          <p:cNvPr id="97" name="Elbow Connector 25"/>
          <p:cNvCxnSpPr/>
          <p:nvPr/>
        </p:nvCxnSpPr>
        <p:spPr bwMode="auto">
          <a:xfrm rot="10800000">
            <a:off x="2612572" y="3646715"/>
            <a:ext cx="2939143" cy="1134"/>
          </a:xfrm>
          <a:prstGeom prst="bentConnector3">
            <a:avLst>
              <a:gd name="adj1" fmla="val 50000"/>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bwMode="auto">
          <a:xfrm>
            <a:off x="3483429" y="3374572"/>
            <a:ext cx="1959428" cy="452543"/>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Cảnh báo thu thêm tiền tạm ứng</a:t>
            </a:r>
          </a:p>
        </p:txBody>
      </p:sp>
      <p:cxnSp>
        <p:nvCxnSpPr>
          <p:cNvPr id="155" name="Elbow Connector 25"/>
          <p:cNvCxnSpPr>
            <a:endCxn id="51" idx="0"/>
          </p:cNvCxnSpPr>
          <p:nvPr/>
        </p:nvCxnSpPr>
        <p:spPr bwMode="auto">
          <a:xfrm rot="10800000">
            <a:off x="3885974" y="2286000"/>
            <a:ext cx="903741" cy="435429"/>
          </a:xfrm>
          <a:prstGeom prst="bentConnector4">
            <a:avLst>
              <a:gd name="adj1" fmla="val -44366"/>
              <a:gd name="adj2" fmla="val 178677"/>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bwMode="auto">
          <a:xfrm>
            <a:off x="4082143" y="1721304"/>
            <a:ext cx="1415143" cy="452543"/>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Chuyển khoa, chuyển giường…</a:t>
            </a:r>
          </a:p>
        </p:txBody>
      </p:sp>
      <p:pic>
        <p:nvPicPr>
          <p:cNvPr id="8226" name="Picture 34"/>
          <p:cNvPicPr>
            <a:picLocks noChangeAspect="1" noChangeArrowheads="1"/>
          </p:cNvPicPr>
          <p:nvPr/>
        </p:nvPicPr>
        <p:blipFill>
          <a:blip r:embed="rId8"/>
          <a:srcRect/>
          <a:stretch>
            <a:fillRect/>
          </a:stretch>
        </p:blipFill>
        <p:spPr bwMode="auto">
          <a:xfrm>
            <a:off x="8218714" y="4027715"/>
            <a:ext cx="762000" cy="853848"/>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cxnSp>
        <p:nvCxnSpPr>
          <p:cNvPr id="165" name="Elbow Connector 25"/>
          <p:cNvCxnSpPr>
            <a:stCxn id="8226" idx="1"/>
          </p:cNvCxnSpPr>
          <p:nvPr/>
        </p:nvCxnSpPr>
        <p:spPr bwMode="auto">
          <a:xfrm rot="10800000">
            <a:off x="7402286" y="3701143"/>
            <a:ext cx="816429" cy="752929"/>
          </a:xfrm>
          <a:prstGeom prst="bentConnector3">
            <a:avLst>
              <a:gd name="adj1" fmla="val 92353"/>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bwMode="auto">
          <a:xfrm>
            <a:off x="6803572" y="3885974"/>
            <a:ext cx="1251857" cy="760319"/>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4.2 Tổng hợp lĩnh thuốc nội trú , phát  thuốc cho BN</a:t>
            </a:r>
          </a:p>
        </p:txBody>
      </p:sp>
      <p:cxnSp>
        <p:nvCxnSpPr>
          <p:cNvPr id="8237" name="Elbow Connector 64"/>
          <p:cNvCxnSpPr>
            <a:cxnSpLocks noChangeShapeType="1"/>
          </p:cNvCxnSpPr>
          <p:nvPr/>
        </p:nvCxnSpPr>
        <p:spPr bwMode="auto">
          <a:xfrm rot="16200000" flipH="1">
            <a:off x="8269819" y="5210900"/>
            <a:ext cx="670676" cy="10886"/>
          </a:xfrm>
          <a:prstGeom prst="bentConnector3">
            <a:avLst>
              <a:gd name="adj1" fmla="val 50000"/>
            </a:avLst>
          </a:prstGeom>
          <a:noFill/>
          <a:ln w="6350" algn="ctr">
            <a:solidFill>
              <a:schemeClr val="tx1"/>
            </a:solidFill>
            <a:round/>
            <a:headEnd/>
            <a:tailEnd type="arrow" w="med" len="med"/>
          </a:ln>
        </p:spPr>
      </p:cxnSp>
      <p:sp>
        <p:nvSpPr>
          <p:cNvPr id="191" name="TextBox 190"/>
          <p:cNvSpPr txBox="1"/>
          <p:nvPr/>
        </p:nvSpPr>
        <p:spPr bwMode="auto">
          <a:xfrm>
            <a:off x="7837714" y="5007429"/>
            <a:ext cx="1306286" cy="298654"/>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Lĩnh thuốc nội trú</a:t>
            </a:r>
          </a:p>
        </p:txBody>
      </p:sp>
      <p:sp>
        <p:nvSpPr>
          <p:cNvPr id="48" name="Rectangle 2"/>
          <p:cNvSpPr txBox="1">
            <a:spLocks noChangeArrowheads="1"/>
          </p:cNvSpPr>
          <p:nvPr/>
        </p:nvSpPr>
        <p:spPr>
          <a:xfrm>
            <a:off x="532946" y="-152400"/>
            <a:ext cx="8001000" cy="533626"/>
          </a:xfrm>
          <a:prstGeom prst="rect">
            <a:avLst/>
          </a:prstGeom>
          <a:noFill/>
        </p:spPr>
        <p:txBody>
          <a:bodyPr lIns="102393" tIns="51196" rIns="102393" bIns="51196">
            <a:normAutofit fontScale="25000" lnSpcReduction="20000"/>
          </a:bodyPr>
          <a:lstStyle/>
          <a:p>
            <a:pPr algn="ctr">
              <a:lnSpc>
                <a:spcPct val="170000"/>
              </a:lnSpc>
              <a:spcBef>
                <a:spcPct val="0"/>
              </a:spcBef>
              <a:defRPr/>
            </a:pPr>
            <a:r>
              <a:rPr lang="en-US" sz="7600" b="1" kern="0" smtClean="0">
                <a:solidFill>
                  <a:schemeClr val="tx1">
                    <a:lumMod val="85000"/>
                    <a:lumOff val="15000"/>
                  </a:schemeClr>
                </a:solidFill>
                <a:ea typeface="+mj-ea"/>
                <a:cs typeface="Arial" pitchFamily="34" charset="0"/>
              </a:rPr>
              <a:t>2.2 </a:t>
            </a:r>
            <a:r>
              <a:rPr lang="en-US" sz="7600" b="1" kern="0" dirty="0">
                <a:solidFill>
                  <a:schemeClr val="tx1">
                    <a:lumMod val="85000"/>
                    <a:lumOff val="15000"/>
                  </a:schemeClr>
                </a:solidFill>
                <a:ea typeface="+mj-ea"/>
                <a:cs typeface="Arial" pitchFamily="34" charset="0"/>
              </a:rPr>
              <a:t>MÔ HÌNH QUẢN LÝ KCB VÀ </a:t>
            </a:r>
            <a:r>
              <a:rPr lang="en-US" sz="7600" b="1" kern="0">
                <a:solidFill>
                  <a:schemeClr val="tx1">
                    <a:lumMod val="85000"/>
                    <a:lumOff val="15000"/>
                  </a:schemeClr>
                </a:solidFill>
                <a:ea typeface="+mj-ea"/>
                <a:cs typeface="Arial" pitchFamily="34" charset="0"/>
              </a:rPr>
              <a:t>ĐIỀU </a:t>
            </a:r>
            <a:r>
              <a:rPr lang="en-US" sz="7600" b="1" kern="0" smtClean="0">
                <a:solidFill>
                  <a:schemeClr val="tx1">
                    <a:lumMod val="85000"/>
                    <a:lumOff val="15000"/>
                  </a:schemeClr>
                </a:solidFill>
                <a:ea typeface="+mj-ea"/>
                <a:cs typeface="Arial" pitchFamily="34" charset="0"/>
              </a:rPr>
              <a:t>TRỊ(NỘI </a:t>
            </a:r>
            <a:r>
              <a:rPr lang="en-US" sz="7600" b="1" kern="0" dirty="0">
                <a:solidFill>
                  <a:schemeClr val="tx1">
                    <a:lumMod val="85000"/>
                    <a:lumOff val="15000"/>
                  </a:schemeClr>
                </a:solidFill>
                <a:ea typeface="+mj-ea"/>
                <a:cs typeface="Arial" pitchFamily="34" charset="0"/>
              </a:rPr>
              <a:t>TRÚ)</a:t>
            </a:r>
            <a:endParaRPr lang="en-US" sz="4000" b="1" kern="0" dirty="0">
              <a:solidFill>
                <a:schemeClr val="tx1">
                  <a:lumMod val="85000"/>
                  <a:lumOff val="15000"/>
                </a:schemeClr>
              </a:solidFill>
              <a:ea typeface="+mj-ea"/>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xfrm>
            <a:off x="229054" y="6461125"/>
            <a:ext cx="8685893" cy="320902"/>
          </a:xfrm>
          <a:noFill/>
        </p:spPr>
        <p:txBody>
          <a:bodyPr/>
          <a:lstStyle/>
          <a:p>
            <a:r>
              <a:rPr lang="en-US" smtClean="0">
                <a:cs typeface="Arial" pitchFamily="34" charset="0"/>
              </a:rPr>
              <a:t>HIS – Hospital Information System						                </a:t>
            </a:r>
            <a:fld id="{DC42E189-62DE-43CE-930F-F1559F163F55}" type="slidenum">
              <a:rPr lang="en-US" smtClean="0">
                <a:cs typeface="Arial" pitchFamily="34" charset="0"/>
              </a:rPr>
              <a:pPr/>
              <a:t>8</a:t>
            </a:fld>
            <a:r>
              <a:rPr lang="en-US" smtClean="0">
                <a:cs typeface="Arial" pitchFamily="34" charset="0"/>
              </a:rPr>
              <a:t> </a:t>
            </a:r>
          </a:p>
        </p:txBody>
      </p:sp>
      <p:grpSp>
        <p:nvGrpSpPr>
          <p:cNvPr id="2" name="Group 187"/>
          <p:cNvGrpSpPr>
            <a:grpSpLocks/>
          </p:cNvGrpSpPr>
          <p:nvPr/>
        </p:nvGrpSpPr>
        <p:grpSpPr bwMode="auto">
          <a:xfrm>
            <a:off x="565831" y="1012371"/>
            <a:ext cx="8262937" cy="5007429"/>
            <a:chOff x="792163" y="304800"/>
            <a:chExt cx="11568112" cy="7010400"/>
          </a:xfrm>
        </p:grpSpPr>
        <p:sp>
          <p:nvSpPr>
            <p:cNvPr id="51" name="Rounded Rectangle 50"/>
            <p:cNvSpPr/>
            <p:nvPr/>
          </p:nvSpPr>
          <p:spPr bwMode="auto">
            <a:xfrm>
              <a:off x="6019800" y="3657600"/>
              <a:ext cx="2895600" cy="1493838"/>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normAutofit/>
            </a:bodyPr>
            <a:lstStyle/>
            <a:p>
              <a:pPr>
                <a:lnSpc>
                  <a:spcPct val="120000"/>
                </a:lnSpc>
                <a:defRPr/>
              </a:pPr>
              <a:endParaRPr lang="en-US" sz="1100">
                <a:solidFill>
                  <a:srgbClr val="262626"/>
                </a:solidFill>
                <a:cs typeface="Arial" pitchFamily="34" charset="0"/>
              </a:endParaRPr>
            </a:p>
            <a:p>
              <a:pPr>
                <a:lnSpc>
                  <a:spcPct val="120000"/>
                </a:lnSpc>
                <a:defRPr/>
              </a:pPr>
              <a:r>
                <a:rPr lang="en-US" sz="1100">
                  <a:solidFill>
                    <a:srgbClr val="262626"/>
                  </a:solidFill>
                  <a:cs typeface="Arial" pitchFamily="34" charset="0"/>
                </a:rPr>
                <a:t>3.  Vận chuyển thuốc từ kho Chẵn sang kho Lẻ(Kho lẻ BHYT, Kho lẻ nội trú)</a:t>
              </a:r>
              <a:endParaRPr lang="en-US" sz="1100" dirty="0">
                <a:solidFill>
                  <a:srgbClr val="262626"/>
                </a:solidFill>
                <a:cs typeface="Arial" pitchFamily="34" charset="0"/>
              </a:endParaRPr>
            </a:p>
            <a:p>
              <a:pPr>
                <a:lnSpc>
                  <a:spcPct val="120000"/>
                </a:lnSpc>
                <a:defRPr/>
              </a:pPr>
              <a:endParaRPr lang="en-US" sz="1100" dirty="0">
                <a:solidFill>
                  <a:srgbClr val="262626"/>
                </a:solidFill>
                <a:cs typeface="Arial" pitchFamily="34" charset="0"/>
              </a:endParaRPr>
            </a:p>
          </p:txBody>
        </p:sp>
        <p:sp>
          <p:nvSpPr>
            <p:cNvPr id="58" name="Oval 57"/>
            <p:cNvSpPr/>
            <p:nvPr/>
          </p:nvSpPr>
          <p:spPr bwMode="auto">
            <a:xfrm>
              <a:off x="792163" y="1554163"/>
              <a:ext cx="1066800" cy="1112837"/>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r>
                <a:rPr lang="en-US" sz="1100">
                  <a:solidFill>
                    <a:schemeClr val="tx1">
                      <a:lumMod val="95000"/>
                      <a:lumOff val="5000"/>
                    </a:schemeClr>
                  </a:solidFill>
                  <a:cs typeface="Arial" pitchFamily="34" charset="0"/>
                </a:rPr>
                <a:t>Bắt đầu</a:t>
              </a:r>
            </a:p>
          </p:txBody>
        </p:sp>
        <p:cxnSp>
          <p:nvCxnSpPr>
            <p:cNvPr id="66" name="Elbow Connector 25"/>
            <p:cNvCxnSpPr>
              <a:stCxn id="58" idx="6"/>
              <a:endCxn id="55" idx="1"/>
            </p:cNvCxnSpPr>
            <p:nvPr/>
          </p:nvCxnSpPr>
          <p:spPr bwMode="auto">
            <a:xfrm>
              <a:off x="1858963" y="2109788"/>
              <a:ext cx="503237" cy="3175"/>
            </a:xfrm>
            <a:prstGeom prst="bent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bwMode="auto">
            <a:xfrm>
              <a:off x="10439400" y="3657600"/>
              <a:ext cx="1920875" cy="1493838"/>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4. Vận chuyển thuốc từ Kho lẻ Nội trú tới Tủ trực  tại các khoa nội trú</a:t>
              </a:r>
            </a:p>
            <a:p>
              <a:pPr>
                <a:defRPr/>
              </a:pPr>
              <a:endParaRPr lang="en-US" sz="1100">
                <a:solidFill>
                  <a:srgbClr val="262626"/>
                </a:solidFill>
                <a:cs typeface="Arial" pitchFamily="34" charset="0"/>
              </a:endParaRPr>
            </a:p>
          </p:txBody>
        </p:sp>
        <p:sp>
          <p:nvSpPr>
            <p:cNvPr id="77" name="Rounded Rectangle 76"/>
            <p:cNvSpPr/>
            <p:nvPr/>
          </p:nvSpPr>
          <p:spPr bwMode="auto">
            <a:xfrm>
              <a:off x="6019800" y="1371600"/>
              <a:ext cx="2819400" cy="1493838"/>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2. Nhập thuốc từ nhà cung cấp vào kho Chẵn(Kho Tổng)</a:t>
              </a:r>
            </a:p>
            <a:p>
              <a:pPr>
                <a:defRPr/>
              </a:pPr>
              <a:endParaRPr lang="en-US" sz="1100">
                <a:solidFill>
                  <a:srgbClr val="262626"/>
                </a:solidFill>
                <a:cs typeface="Arial" pitchFamily="34" charset="0"/>
              </a:endParaRPr>
            </a:p>
          </p:txBody>
        </p:sp>
        <p:cxnSp>
          <p:nvCxnSpPr>
            <p:cNvPr id="79" name="Straight Arrow Connector 78"/>
            <p:cNvCxnSpPr>
              <a:stCxn id="55" idx="3"/>
              <a:endCxn id="77" idx="1"/>
            </p:cNvCxnSpPr>
            <p:nvPr/>
          </p:nvCxnSpPr>
          <p:spPr bwMode="auto">
            <a:xfrm>
              <a:off x="4876800" y="2109788"/>
              <a:ext cx="1143000" cy="9525"/>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2" name="Elbow Connector 25"/>
            <p:cNvCxnSpPr>
              <a:stCxn id="68" idx="2"/>
            </p:cNvCxnSpPr>
            <p:nvPr/>
          </p:nvCxnSpPr>
          <p:spPr bwMode="auto">
            <a:xfrm rot="5400000" flipH="1">
              <a:off x="10058400" y="3810000"/>
              <a:ext cx="198438" cy="2484438"/>
            </a:xfrm>
            <a:prstGeom prst="bentConnector4">
              <a:avLst>
                <a:gd name="adj1" fmla="val -196518"/>
                <a:gd name="adj2" fmla="val 69329"/>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5" name="Elbow Connector 25"/>
            <p:cNvCxnSpPr>
              <a:stCxn id="77" idx="3"/>
              <a:endCxn id="51" idx="3"/>
            </p:cNvCxnSpPr>
            <p:nvPr/>
          </p:nvCxnSpPr>
          <p:spPr bwMode="auto">
            <a:xfrm>
              <a:off x="8839200" y="2119313"/>
              <a:ext cx="76200" cy="2286000"/>
            </a:xfrm>
            <a:prstGeom prst="bentConnector3">
              <a:avLst>
                <a:gd name="adj1" fmla="val 80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bwMode="auto">
            <a:xfrm>
              <a:off x="2362200" y="1325563"/>
              <a:ext cx="2514600" cy="1570037"/>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1. Khai báo hệ thống kho(Chẵn, lẻ, tủ trực…), danh mục thuốc…</a:t>
              </a:r>
            </a:p>
            <a:p>
              <a:pPr>
                <a:defRPr/>
              </a:pPr>
              <a:endParaRPr lang="en-US" sz="1100">
                <a:solidFill>
                  <a:srgbClr val="262626"/>
                </a:solidFill>
                <a:cs typeface="Arial" pitchFamily="34" charset="0"/>
              </a:endParaRPr>
            </a:p>
          </p:txBody>
        </p:sp>
        <p:cxnSp>
          <p:nvCxnSpPr>
            <p:cNvPr id="95" name="Elbow Connector 25"/>
            <p:cNvCxnSpPr>
              <a:stCxn id="51" idx="1"/>
              <a:endCxn id="77" idx="2"/>
            </p:cNvCxnSpPr>
            <p:nvPr/>
          </p:nvCxnSpPr>
          <p:spPr bwMode="auto">
            <a:xfrm rot="10800000" flipH="1">
              <a:off x="6019800" y="2865438"/>
              <a:ext cx="1409700" cy="1539875"/>
            </a:xfrm>
            <a:prstGeom prst="bentConnector4">
              <a:avLst>
                <a:gd name="adj1" fmla="val -55644"/>
                <a:gd name="adj2" fmla="val 74265"/>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bwMode="auto">
            <a:xfrm>
              <a:off x="4678363" y="304800"/>
              <a:ext cx="1905000" cy="633560"/>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Trả thuốc cho nhà cung cấp</a:t>
              </a:r>
            </a:p>
          </p:txBody>
        </p:sp>
        <p:cxnSp>
          <p:nvCxnSpPr>
            <p:cNvPr id="113" name="Straight Arrow Connector 112"/>
            <p:cNvCxnSpPr/>
            <p:nvPr/>
          </p:nvCxnSpPr>
          <p:spPr bwMode="auto">
            <a:xfrm>
              <a:off x="8915400" y="4494213"/>
              <a:ext cx="1524000" cy="1587"/>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bwMode="auto">
            <a:xfrm>
              <a:off x="9829800" y="5181600"/>
              <a:ext cx="2209801" cy="633560"/>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Trả thuốc từ tủ trực về kho lẻ</a:t>
              </a:r>
            </a:p>
          </p:txBody>
        </p:sp>
        <p:sp>
          <p:nvSpPr>
            <p:cNvPr id="121" name="Rounded Rectangle 120"/>
            <p:cNvSpPr/>
            <p:nvPr/>
          </p:nvSpPr>
          <p:spPr bwMode="auto">
            <a:xfrm>
              <a:off x="4419600" y="5943600"/>
              <a:ext cx="6096000" cy="13716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lnSpc>
                  <a:spcPct val="100000"/>
                </a:lnSpc>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5. Phát thuốc Bệnh nhân ngoại trú, Phát thuốc Bệnh nhân nội trú(Phiếu tổng hợp lĩnh thuốc kho nội trú, lĩnh thuốc tủ trực), Hủy thuốc, Thanh lý thuốc,…</a:t>
              </a:r>
            </a:p>
            <a:p>
              <a:pPr>
                <a:lnSpc>
                  <a:spcPct val="100000"/>
                </a:lnSpc>
                <a:defRPr/>
              </a:pPr>
              <a:endParaRPr lang="en-US" sz="1100">
                <a:solidFill>
                  <a:srgbClr val="262626"/>
                </a:solidFill>
                <a:cs typeface="Arial" pitchFamily="34" charset="0"/>
              </a:endParaRPr>
            </a:p>
          </p:txBody>
        </p:sp>
        <p:cxnSp>
          <p:nvCxnSpPr>
            <p:cNvPr id="122" name="Straight Arrow Connector 121"/>
            <p:cNvCxnSpPr>
              <a:stCxn id="51" idx="2"/>
              <a:endCxn id="121" idx="0"/>
            </p:cNvCxnSpPr>
            <p:nvPr/>
          </p:nvCxnSpPr>
          <p:spPr bwMode="auto">
            <a:xfrm rot="5400000">
              <a:off x="7071519" y="5547519"/>
              <a:ext cx="792163" cy="3175"/>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9" name="Elbow Connector 25"/>
            <p:cNvCxnSpPr>
              <a:stCxn id="77" idx="0"/>
              <a:endCxn id="55" idx="0"/>
            </p:cNvCxnSpPr>
            <p:nvPr/>
          </p:nvCxnSpPr>
          <p:spPr bwMode="auto">
            <a:xfrm rot="16200000" flipV="1">
              <a:off x="5501481" y="-556418"/>
              <a:ext cx="46037" cy="3810000"/>
            </a:xfrm>
            <a:prstGeom prst="bentConnector3">
              <a:avLst>
                <a:gd name="adj1" fmla="val 1725946"/>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bwMode="auto">
            <a:xfrm>
              <a:off x="5257800" y="2971800"/>
              <a:ext cx="1905000" cy="633560"/>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Trả thuốc từ kho lẻ về kho chẵn</a:t>
              </a:r>
            </a:p>
          </p:txBody>
        </p:sp>
        <p:cxnSp>
          <p:nvCxnSpPr>
            <p:cNvPr id="153" name="Straight Arrow Connector 152"/>
            <p:cNvCxnSpPr>
              <a:stCxn id="121" idx="1"/>
              <a:endCxn id="157" idx="3"/>
            </p:cNvCxnSpPr>
            <p:nvPr/>
          </p:nvCxnSpPr>
          <p:spPr bwMode="auto">
            <a:xfrm rot="10800000">
              <a:off x="2759075" y="6629400"/>
              <a:ext cx="1660525"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7" name="Rounded Rectangle 156"/>
            <p:cNvSpPr/>
            <p:nvPr/>
          </p:nvSpPr>
          <p:spPr bwMode="auto">
            <a:xfrm>
              <a:off x="838200" y="5943600"/>
              <a:ext cx="1920875" cy="13716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Các báo cáo Dược</a:t>
              </a:r>
            </a:p>
            <a:p>
              <a:pPr>
                <a:defRPr/>
              </a:pPr>
              <a:endParaRPr lang="en-US" sz="1100">
                <a:solidFill>
                  <a:srgbClr val="262626"/>
                </a:solidFill>
                <a:cs typeface="Arial" pitchFamily="34" charset="0"/>
              </a:endParaRPr>
            </a:p>
          </p:txBody>
        </p:sp>
        <p:cxnSp>
          <p:nvCxnSpPr>
            <p:cNvPr id="166" name="Elbow Connector 25"/>
            <p:cNvCxnSpPr/>
            <p:nvPr/>
          </p:nvCxnSpPr>
          <p:spPr bwMode="auto">
            <a:xfrm flipV="1">
              <a:off x="4419600" y="4876800"/>
              <a:ext cx="1600200" cy="1295400"/>
            </a:xfrm>
            <a:prstGeom prst="bentConnector3">
              <a:avLst>
                <a:gd name="adj1" fmla="val -18347"/>
              </a:avLst>
            </a:prstGeom>
            <a:ln>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bwMode="auto">
            <a:xfrm>
              <a:off x="3276600" y="4572000"/>
              <a:ext cx="2209801" cy="418116"/>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Trả thuốc thừa(Nội trú)</a:t>
              </a:r>
            </a:p>
          </p:txBody>
        </p:sp>
        <p:cxnSp>
          <p:nvCxnSpPr>
            <p:cNvPr id="185" name="Elbow Connector 25"/>
            <p:cNvCxnSpPr>
              <a:stCxn id="68" idx="3"/>
              <a:endCxn id="121" idx="3"/>
            </p:cNvCxnSpPr>
            <p:nvPr/>
          </p:nvCxnSpPr>
          <p:spPr bwMode="auto">
            <a:xfrm flipH="1">
              <a:off x="10515600" y="4405313"/>
              <a:ext cx="1844675" cy="2224087"/>
            </a:xfrm>
            <a:prstGeom prst="bentConnector3">
              <a:avLst>
                <a:gd name="adj1" fmla="val -12392"/>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grpSp>
      <p:sp>
        <p:nvSpPr>
          <p:cNvPr id="26" name="Rectangle 2"/>
          <p:cNvSpPr txBox="1">
            <a:spLocks noChangeArrowheads="1"/>
          </p:cNvSpPr>
          <p:nvPr/>
        </p:nvSpPr>
        <p:spPr>
          <a:xfrm>
            <a:off x="532946" y="0"/>
            <a:ext cx="8001000" cy="533626"/>
          </a:xfrm>
          <a:prstGeom prst="rect">
            <a:avLst/>
          </a:prstGeom>
          <a:noFill/>
        </p:spPr>
        <p:txBody>
          <a:bodyPr lIns="102393" tIns="51196" rIns="102393" bIns="51196">
            <a:normAutofit fontScale="25000" lnSpcReduction="20000"/>
          </a:bodyPr>
          <a:lstStyle/>
          <a:p>
            <a:pPr algn="ctr">
              <a:lnSpc>
                <a:spcPct val="170000"/>
              </a:lnSpc>
              <a:spcBef>
                <a:spcPct val="0"/>
              </a:spcBef>
              <a:defRPr/>
            </a:pPr>
            <a:r>
              <a:rPr lang="en-US" sz="7600" b="1" kern="0" smtClean="0">
                <a:solidFill>
                  <a:schemeClr val="tx1">
                    <a:lumMod val="85000"/>
                    <a:lumOff val="15000"/>
                  </a:schemeClr>
                </a:solidFill>
                <a:ea typeface="+mj-ea"/>
                <a:cs typeface="Arial" pitchFamily="34" charset="0"/>
              </a:rPr>
              <a:t>2.3 QUY TRÌNH DƯỢC(TỔNG QUÁT)</a:t>
            </a:r>
            <a:endParaRPr lang="en-US" sz="4000" b="1" kern="0" dirty="0">
              <a:solidFill>
                <a:schemeClr val="tx1">
                  <a:lumMod val="85000"/>
                  <a:lumOff val="15000"/>
                </a:schemeClr>
              </a:solidFill>
              <a:ea typeface="+mj-ea"/>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3"/>
          <p:cNvSpPr>
            <a:spLocks noGrp="1"/>
          </p:cNvSpPr>
          <p:nvPr>
            <p:ph type="ftr" sz="quarter" idx="10"/>
          </p:nvPr>
        </p:nvSpPr>
        <p:spPr>
          <a:xfrm>
            <a:off x="229054" y="6461125"/>
            <a:ext cx="8685893" cy="320902"/>
          </a:xfrm>
          <a:noFill/>
        </p:spPr>
        <p:txBody>
          <a:bodyPr/>
          <a:lstStyle/>
          <a:p>
            <a:r>
              <a:rPr lang="en-US" smtClean="0">
                <a:cs typeface="Arial" pitchFamily="34" charset="0"/>
              </a:rPr>
              <a:t>HIS – Hospital Information System						                </a:t>
            </a:r>
            <a:fld id="{9488A500-D078-4EF3-B0E2-CD7B3A3AFC0D}" type="slidenum">
              <a:rPr lang="en-US" smtClean="0">
                <a:cs typeface="Arial" pitchFamily="34" charset="0"/>
              </a:rPr>
              <a:pPr/>
              <a:t>9</a:t>
            </a:fld>
            <a:r>
              <a:rPr lang="en-US" smtClean="0">
                <a:cs typeface="Arial" pitchFamily="34" charset="0"/>
              </a:rPr>
              <a:t> </a:t>
            </a:r>
          </a:p>
        </p:txBody>
      </p:sp>
      <p:grpSp>
        <p:nvGrpSpPr>
          <p:cNvPr id="2" name="Group 117"/>
          <p:cNvGrpSpPr>
            <a:grpSpLocks/>
          </p:cNvGrpSpPr>
          <p:nvPr/>
        </p:nvGrpSpPr>
        <p:grpSpPr bwMode="auto">
          <a:xfrm>
            <a:off x="565831" y="1349601"/>
            <a:ext cx="7380741" cy="4060599"/>
            <a:chOff x="792163" y="1295400"/>
            <a:chExt cx="10333037" cy="5684838"/>
          </a:xfrm>
        </p:grpSpPr>
        <p:sp>
          <p:nvSpPr>
            <p:cNvPr id="51" name="Rounded Rectangle 50"/>
            <p:cNvSpPr/>
            <p:nvPr/>
          </p:nvSpPr>
          <p:spPr bwMode="auto">
            <a:xfrm>
              <a:off x="2286000" y="5486400"/>
              <a:ext cx="2590800" cy="1493838"/>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normAutofit/>
            </a:bodyPr>
            <a:lstStyle/>
            <a:p>
              <a:pPr>
                <a:lnSpc>
                  <a:spcPct val="120000"/>
                </a:lnSpc>
                <a:defRPr/>
              </a:pPr>
              <a:endParaRPr lang="en-US" sz="1100">
                <a:solidFill>
                  <a:srgbClr val="262626"/>
                </a:solidFill>
                <a:cs typeface="Arial" pitchFamily="34" charset="0"/>
              </a:endParaRPr>
            </a:p>
            <a:p>
              <a:pPr>
                <a:lnSpc>
                  <a:spcPct val="120000"/>
                </a:lnSpc>
                <a:defRPr/>
              </a:pPr>
              <a:r>
                <a:rPr lang="en-US" sz="1100">
                  <a:solidFill>
                    <a:srgbClr val="262626"/>
                  </a:solidFill>
                  <a:cs typeface="Arial" pitchFamily="34" charset="0"/>
                </a:rPr>
                <a:t>Báo cáo cấp phát thuốc ngoại trú</a:t>
              </a:r>
              <a:endParaRPr lang="en-US" sz="1100" dirty="0">
                <a:solidFill>
                  <a:srgbClr val="262626"/>
                </a:solidFill>
                <a:cs typeface="Arial" pitchFamily="34" charset="0"/>
              </a:endParaRPr>
            </a:p>
            <a:p>
              <a:pPr>
                <a:lnSpc>
                  <a:spcPct val="120000"/>
                </a:lnSpc>
                <a:defRPr/>
              </a:pPr>
              <a:endParaRPr lang="en-US" sz="1100" dirty="0">
                <a:solidFill>
                  <a:srgbClr val="262626"/>
                </a:solidFill>
                <a:cs typeface="Arial" pitchFamily="34" charset="0"/>
              </a:endParaRPr>
            </a:p>
          </p:txBody>
        </p:sp>
        <p:sp>
          <p:nvSpPr>
            <p:cNvPr id="58" name="Oval 57"/>
            <p:cNvSpPr/>
            <p:nvPr/>
          </p:nvSpPr>
          <p:spPr bwMode="auto">
            <a:xfrm>
              <a:off x="792163" y="1554163"/>
              <a:ext cx="1066800" cy="1036637"/>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r>
                <a:rPr lang="en-US" sz="1100">
                  <a:solidFill>
                    <a:schemeClr val="tx1">
                      <a:lumMod val="95000"/>
                      <a:lumOff val="5000"/>
                    </a:schemeClr>
                  </a:solidFill>
                  <a:cs typeface="Arial" pitchFamily="34" charset="0"/>
                </a:rPr>
                <a:t>Bắt đầu</a:t>
              </a:r>
            </a:p>
          </p:txBody>
        </p:sp>
        <p:cxnSp>
          <p:nvCxnSpPr>
            <p:cNvPr id="66" name="Elbow Connector 25"/>
            <p:cNvCxnSpPr>
              <a:stCxn id="58" idx="6"/>
              <a:endCxn id="55" idx="1"/>
            </p:cNvCxnSpPr>
            <p:nvPr/>
          </p:nvCxnSpPr>
          <p:spPr bwMode="auto">
            <a:xfrm flipV="1">
              <a:off x="1858963" y="2071688"/>
              <a:ext cx="503237" cy="1587"/>
            </a:xfrm>
            <a:prstGeom prst="bent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bwMode="auto">
            <a:xfrm>
              <a:off x="5257800" y="5486400"/>
              <a:ext cx="2819400" cy="1493838"/>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3. Phát thuốc cho Bệnh nhân</a:t>
              </a:r>
            </a:p>
            <a:p>
              <a:pPr>
                <a:defRPr/>
              </a:pPr>
              <a:endParaRPr lang="en-US" sz="1100">
                <a:solidFill>
                  <a:srgbClr val="262626"/>
                </a:solidFill>
                <a:cs typeface="Arial" pitchFamily="34" charset="0"/>
              </a:endParaRPr>
            </a:p>
          </p:txBody>
        </p:sp>
        <p:sp>
          <p:nvSpPr>
            <p:cNvPr id="55" name="Rounded Rectangle 54"/>
            <p:cNvSpPr/>
            <p:nvPr/>
          </p:nvSpPr>
          <p:spPr bwMode="auto">
            <a:xfrm>
              <a:off x="2362200" y="1325563"/>
              <a:ext cx="2514600" cy="1493837"/>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1. Bác sĩ tại phòng khám kê đơn thuốc cho Bệnh nhân</a:t>
              </a:r>
            </a:p>
            <a:p>
              <a:pPr>
                <a:defRPr/>
              </a:pPr>
              <a:endParaRPr lang="en-US" sz="1100">
                <a:solidFill>
                  <a:srgbClr val="262626"/>
                </a:solidFill>
                <a:cs typeface="Arial" pitchFamily="34" charset="0"/>
              </a:endParaRPr>
            </a:p>
          </p:txBody>
        </p:sp>
        <p:sp>
          <p:nvSpPr>
            <p:cNvPr id="101" name="TextBox 100"/>
            <p:cNvSpPr txBox="1"/>
            <p:nvPr/>
          </p:nvSpPr>
          <p:spPr bwMode="auto">
            <a:xfrm>
              <a:off x="8000999" y="1752599"/>
              <a:ext cx="1905000" cy="418116"/>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Đúng</a:t>
              </a:r>
            </a:p>
          </p:txBody>
        </p:sp>
        <p:sp>
          <p:nvSpPr>
            <p:cNvPr id="26" name="Flowchart: Decision 25"/>
            <p:cNvSpPr/>
            <p:nvPr/>
          </p:nvSpPr>
          <p:spPr bwMode="auto">
            <a:xfrm>
              <a:off x="5638800" y="1295400"/>
              <a:ext cx="2057400" cy="15240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lstStyle/>
            <a:p>
              <a:pPr>
                <a:lnSpc>
                  <a:spcPct val="100000"/>
                </a:lnSpc>
                <a:defRPr/>
              </a:pPr>
              <a:r>
                <a:rPr lang="en-US" sz="1100">
                  <a:solidFill>
                    <a:schemeClr val="tx1"/>
                  </a:solidFill>
                  <a:cs typeface="Arial" pitchFamily="34" charset="0"/>
                </a:rPr>
                <a:t> Là Bệnh nhân BHYT</a:t>
              </a:r>
            </a:p>
          </p:txBody>
        </p:sp>
        <p:cxnSp>
          <p:nvCxnSpPr>
            <p:cNvPr id="54" name="Elbow Connector 25"/>
            <p:cNvCxnSpPr>
              <a:stCxn id="55" idx="3"/>
              <a:endCxn id="26" idx="1"/>
            </p:cNvCxnSpPr>
            <p:nvPr/>
          </p:nvCxnSpPr>
          <p:spPr bwMode="auto">
            <a:xfrm flipV="1">
              <a:off x="4876800" y="2057400"/>
              <a:ext cx="762000" cy="14288"/>
            </a:xfrm>
            <a:prstGeom prst="bent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7" name="Elbow Connector 25"/>
            <p:cNvCxnSpPr>
              <a:stCxn id="26" idx="3"/>
              <a:endCxn id="72" idx="0"/>
            </p:cNvCxnSpPr>
            <p:nvPr/>
          </p:nvCxnSpPr>
          <p:spPr bwMode="auto">
            <a:xfrm>
              <a:off x="7696200" y="2057400"/>
              <a:ext cx="2286000" cy="1447800"/>
            </a:xfrm>
            <a:prstGeom prst="bentConnector2">
              <a:avLst/>
            </a:prstGeom>
            <a:ln>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2" name="Rounded Rectangle 71"/>
            <p:cNvSpPr/>
            <p:nvPr/>
          </p:nvSpPr>
          <p:spPr bwMode="auto">
            <a:xfrm>
              <a:off x="8839200" y="3505200"/>
              <a:ext cx="22860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2.2 Thanh toán tiền thuốc và in phôi BHYT</a:t>
              </a:r>
            </a:p>
            <a:p>
              <a:pPr>
                <a:defRPr/>
              </a:pPr>
              <a:endParaRPr lang="en-US" sz="1100">
                <a:solidFill>
                  <a:srgbClr val="262626"/>
                </a:solidFill>
                <a:cs typeface="Arial" pitchFamily="34" charset="0"/>
              </a:endParaRPr>
            </a:p>
          </p:txBody>
        </p:sp>
        <p:cxnSp>
          <p:nvCxnSpPr>
            <p:cNvPr id="74" name="Elbow Connector 25"/>
            <p:cNvCxnSpPr>
              <a:stCxn id="26" idx="2"/>
              <a:endCxn id="83" idx="0"/>
            </p:cNvCxnSpPr>
            <p:nvPr/>
          </p:nvCxnSpPr>
          <p:spPr bwMode="auto">
            <a:xfrm rot="5400000">
              <a:off x="6324601" y="3162300"/>
              <a:ext cx="685800" cy="3175"/>
            </a:xfrm>
            <a:prstGeom prst="bentConnector3">
              <a:avLst>
                <a:gd name="adj1" fmla="val 50000"/>
              </a:avLst>
            </a:prstGeom>
            <a:ln>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bwMode="auto">
            <a:xfrm>
              <a:off x="5638800" y="3505200"/>
              <a:ext cx="1905000" cy="418116"/>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Sai</a:t>
              </a:r>
            </a:p>
          </p:txBody>
        </p:sp>
        <p:sp>
          <p:nvSpPr>
            <p:cNvPr id="83" name="Rounded Rectangle 82"/>
            <p:cNvSpPr/>
            <p:nvPr/>
          </p:nvSpPr>
          <p:spPr bwMode="auto">
            <a:xfrm>
              <a:off x="5486400" y="3505200"/>
              <a:ext cx="2362200" cy="1066800"/>
            </a:xfrm>
            <a:prstGeom prst="roundRect">
              <a:avLst/>
            </a:prstGeom>
            <a:solidFill>
              <a:schemeClr val="accent3">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3368" tIns="71683" rIns="143368" bIns="71683" anchor="ctr" anchorCtr="1"/>
            <a:lstStyle/>
            <a:p>
              <a:pPr>
                <a:defRPr/>
              </a:pPr>
              <a:endParaRPr lang="en-US" sz="1100">
                <a:solidFill>
                  <a:srgbClr val="262626"/>
                </a:solidFill>
                <a:cs typeface="Arial" pitchFamily="34" charset="0"/>
              </a:endParaRPr>
            </a:p>
            <a:p>
              <a:pPr>
                <a:lnSpc>
                  <a:spcPct val="100000"/>
                </a:lnSpc>
                <a:defRPr/>
              </a:pPr>
              <a:r>
                <a:rPr lang="en-US" sz="1100">
                  <a:solidFill>
                    <a:srgbClr val="262626"/>
                  </a:solidFill>
                  <a:cs typeface="Arial" pitchFamily="34" charset="0"/>
                </a:rPr>
                <a:t>2.1 Thanh toán tiền thuốc</a:t>
              </a:r>
            </a:p>
            <a:p>
              <a:pPr>
                <a:defRPr/>
              </a:pPr>
              <a:endParaRPr lang="en-US" sz="1100">
                <a:solidFill>
                  <a:srgbClr val="262626"/>
                </a:solidFill>
                <a:cs typeface="Arial" pitchFamily="34" charset="0"/>
              </a:endParaRPr>
            </a:p>
          </p:txBody>
        </p:sp>
        <p:cxnSp>
          <p:nvCxnSpPr>
            <p:cNvPr id="98" name="Elbow Connector 25"/>
            <p:cNvCxnSpPr>
              <a:stCxn id="83" idx="2"/>
              <a:endCxn id="77" idx="0"/>
            </p:cNvCxnSpPr>
            <p:nvPr/>
          </p:nvCxnSpPr>
          <p:spPr bwMode="auto">
            <a:xfrm rot="5400000">
              <a:off x="6210301" y="5027612"/>
              <a:ext cx="914400" cy="3175"/>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2" name="Elbow Connector 25"/>
            <p:cNvCxnSpPr>
              <a:stCxn id="72" idx="2"/>
              <a:endCxn id="77" idx="3"/>
            </p:cNvCxnSpPr>
            <p:nvPr/>
          </p:nvCxnSpPr>
          <p:spPr bwMode="auto">
            <a:xfrm rot="5400000">
              <a:off x="8199437" y="4449763"/>
              <a:ext cx="1660525" cy="1905000"/>
            </a:xfrm>
            <a:prstGeom prst="bentConnector2">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5"/>
            <p:cNvCxnSpPr>
              <a:stCxn id="77" idx="1"/>
              <a:endCxn id="51" idx="3"/>
            </p:cNvCxnSpPr>
            <p:nvPr/>
          </p:nvCxnSpPr>
          <p:spPr bwMode="auto">
            <a:xfrm rot="10800000">
              <a:off x="4876800" y="6232525"/>
              <a:ext cx="381000" cy="3175"/>
            </a:xfrm>
            <a:prstGeom prst="bentConnector3">
              <a:avLst>
                <a:gd name="adj1" fmla="val 50000"/>
              </a:avLst>
            </a:prstGeom>
            <a:ln>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bwMode="auto">
            <a:xfrm>
              <a:off x="5638800" y="2971800"/>
              <a:ext cx="1600200" cy="418116"/>
            </a:xfrm>
            <a:prstGeom prst="rect">
              <a:avLst/>
            </a:prstGeom>
            <a:noFill/>
            <a:ln>
              <a:noFill/>
            </a:ln>
          </p:spPr>
          <p:txBody>
            <a:bodyPr lIns="143368" tIns="71683" rIns="143368" bIns="71683">
              <a:spAutoFit/>
            </a:bodyPr>
            <a:lstStyle/>
            <a:p>
              <a:pPr>
                <a:lnSpc>
                  <a:spcPct val="100000"/>
                </a:lnSpc>
                <a:defRPr/>
              </a:pPr>
              <a:r>
                <a:rPr lang="en-US" sz="1000">
                  <a:solidFill>
                    <a:schemeClr val="tx1">
                      <a:lumMod val="85000"/>
                      <a:lumOff val="15000"/>
                    </a:schemeClr>
                  </a:solidFill>
                  <a:cs typeface="Arial" pitchFamily="34" charset="0"/>
                </a:rPr>
                <a:t>Sai</a:t>
              </a:r>
            </a:p>
          </p:txBody>
        </p:sp>
      </p:grpSp>
      <p:sp>
        <p:nvSpPr>
          <p:cNvPr id="21" name="Rectangle 2"/>
          <p:cNvSpPr txBox="1">
            <a:spLocks noChangeArrowheads="1"/>
          </p:cNvSpPr>
          <p:nvPr/>
        </p:nvSpPr>
        <p:spPr>
          <a:xfrm>
            <a:off x="532946" y="75974"/>
            <a:ext cx="8001000" cy="533626"/>
          </a:xfrm>
          <a:prstGeom prst="rect">
            <a:avLst/>
          </a:prstGeom>
          <a:noFill/>
        </p:spPr>
        <p:txBody>
          <a:bodyPr lIns="102393" tIns="51196" rIns="102393" bIns="51196">
            <a:normAutofit fontScale="25000" lnSpcReduction="20000"/>
          </a:bodyPr>
          <a:lstStyle/>
          <a:p>
            <a:pPr algn="ctr">
              <a:lnSpc>
                <a:spcPct val="170000"/>
              </a:lnSpc>
              <a:spcBef>
                <a:spcPct val="0"/>
              </a:spcBef>
              <a:defRPr/>
            </a:pPr>
            <a:r>
              <a:rPr lang="en-US" sz="7600" b="1" kern="0" smtClean="0">
                <a:solidFill>
                  <a:schemeClr val="tx1">
                    <a:lumMod val="85000"/>
                    <a:lumOff val="15000"/>
                  </a:schemeClr>
                </a:solidFill>
                <a:ea typeface="+mj-ea"/>
                <a:cs typeface="Arial" pitchFamily="34" charset="0"/>
              </a:rPr>
              <a:t>2.4 QUY TRÌNH DƯỢC NGOẠI TRÚ</a:t>
            </a:r>
            <a:endParaRPr lang="en-US" sz="4000" b="1" kern="0" dirty="0">
              <a:solidFill>
                <a:schemeClr val="tx1">
                  <a:lumMod val="85000"/>
                  <a:lumOff val="15000"/>
                </a:schemeClr>
              </a:solidFill>
              <a:ea typeface="+mj-ea"/>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reenWave_BusPresentation">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23AB631-2C77-48E2-965F-5E9DD09909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GreenWave_BusPresentation</Template>
  <TotalTime>751</TotalTime>
  <Words>2625</Words>
  <Application>Microsoft Office PowerPoint</Application>
  <PresentationFormat>On-screen Show (4:3)</PresentationFormat>
  <Paragraphs>411</Paragraphs>
  <Slides>49</Slides>
  <Notes>0</Notes>
  <HiddenSlides>0</HiddenSlides>
  <MMClips>0</MMClips>
  <ScaleCrop>false</ScaleCrop>
  <HeadingPairs>
    <vt:vector size="8" baseType="variant">
      <vt:variant>
        <vt:lpstr>Theme</vt:lpstr>
      </vt:variant>
      <vt:variant>
        <vt:i4>2</vt:i4>
      </vt:variant>
      <vt:variant>
        <vt:lpstr>Links</vt:lpstr>
      </vt:variant>
      <vt:variant>
        <vt:i4>5</vt:i4>
      </vt:variant>
      <vt:variant>
        <vt:lpstr>Embedded OLE Servers</vt:lpstr>
      </vt:variant>
      <vt:variant>
        <vt:i4>1</vt:i4>
      </vt:variant>
      <vt:variant>
        <vt:lpstr>Slide Titles</vt:lpstr>
      </vt:variant>
      <vt:variant>
        <vt:i4>49</vt:i4>
      </vt:variant>
    </vt:vector>
  </HeadingPairs>
  <TitlesOfParts>
    <vt:vector size="57" baseType="lpstr">
      <vt:lpstr>GreenWave_BusPresentation</vt:lpstr>
      <vt:lpstr>Custom Design</vt:lpstr>
      <vt:lpstr>???</vt:lpstr>
      <vt:lpstr>???</vt:lpstr>
      <vt:lpstr>???</vt:lpstr>
      <vt:lpstr>???</vt:lpstr>
      <vt:lpstr>???</vt:lpstr>
      <vt:lpstr>Visio</vt:lpstr>
      <vt:lpstr>Slide 1</vt:lpstr>
      <vt:lpstr>NỘI DUNG TRÌNH BÀY</vt:lpstr>
      <vt:lpstr>Slide 3</vt:lpstr>
      <vt:lpstr>II. HỆ THỐNG QUẢN LÝ THÔNG TIN KHÁM CHỮA BỆNH VÀ ĐIỀU TRỊ </vt:lpstr>
      <vt:lpstr>1. MÔ HÌNH TỔNG THỂ HỆ THỐNG HIS </vt:lpstr>
      <vt:lpstr>Slide 6</vt:lpstr>
      <vt:lpstr>Slide 7</vt:lpstr>
      <vt:lpstr>Slide 8</vt:lpstr>
      <vt:lpstr>Slide 9</vt:lpstr>
      <vt:lpstr>Slide 10</vt:lpstr>
      <vt:lpstr>3. MÔ HÌNH KẾT NỐI HỆ THỐNG </vt:lpstr>
      <vt:lpstr>4. CÁC PHÂN HỆ TRONG HỆ THỐNG</vt:lpstr>
      <vt:lpstr>VMS.LIS</vt:lpstr>
      <vt:lpstr>MÔ HÌNH TÍCH HỢP HỆ THỐNG HIS - LIS </vt:lpstr>
      <vt:lpstr>IV.QUẢN LÝ KHOA CHẨN ĐOÁN HÌNH ẢNH</vt:lpstr>
      <vt:lpstr>MÔ HÌNH NGHIỆP VỤ PACS/RIS</vt:lpstr>
      <vt:lpstr>A. PHÂN HỆ QUẢN TRỊ HỆ THỐNG </vt:lpstr>
      <vt:lpstr>B. QUẢN LÝ DANH MỤC </vt:lpstr>
      <vt:lpstr>C. QUẢN LÝ GIÁ CLS VÀ THUỐC </vt:lpstr>
      <vt:lpstr>D. QUẢN LÝ HÀNG ĐỢI QMS </vt:lpstr>
      <vt:lpstr>E. QUẢN LÝ DƯỢC </vt:lpstr>
      <vt:lpstr>F. QUẢN LÝ TIẾP ĐÓN-THĂM KHÁM </vt:lpstr>
      <vt:lpstr>G. QUẢN LÝ KHOA PHÒNG CHỨC NĂNG (Khoa CĐHA, Phòng siêu âm, nội soi, điện tim, xét nghiệm...)  </vt:lpstr>
      <vt:lpstr>H. QUẢN LÝ KCB NỘI TRÚ </vt:lpstr>
      <vt:lpstr>I. QUẢN LÝ THANH TOÁN </vt:lpstr>
      <vt:lpstr>J. PHÂN HỆ BÁO CÁO </vt:lpstr>
      <vt:lpstr>HIỆN TRẠNG ĐƠN VỊ </vt:lpstr>
      <vt:lpstr>PHƯƠNG ÁN ĐỀ XUẤT</vt:lpstr>
      <vt:lpstr>KẾ HOẠCH TRIỂN KHAI(Công việc)</vt:lpstr>
      <vt:lpstr>KẾ HOẠCH TRIỂN KHAI(Thời gian) </vt:lpstr>
      <vt:lpstr>KẾ HOẠCH TRIỂN KHAI HIS Được thực hiện sau khi thống nhất về các mẫu biểu cũng như đơn vị đã chuẩn bị đầy đủ hạ tầng phần cứng và bố trí được nhân sự, phòng ban sử dụng phần mềm</vt:lpstr>
      <vt:lpstr>KẾ HOẠCH TRIỂN KHAI LAB Hệ thống LAB kết nối các máy xét nghiệm để thu nhận, xử lý dữ liệu thô và in kết quả trả bệnh nhân cũng như gửi dữ liệu kết quả về các phòng khám</vt:lpstr>
      <vt:lpstr>KẾ HOẠCH TRIỂN KHAI RIS Hệ thống RIS cho phép quản lý việc thu nhận và lưu trữ dữ liệu hình ảnh theo chuẩn quốc tế DICOM từ hệ thống máy XQUANG. Cho phép các Bác sĩ dễ dàng tra cứu và chẩn đoán hình ảnh bằng màn hình chuyên dụng với phần mềm DicomViewer chuyên nghiệp</vt:lpstr>
      <vt:lpstr>Đăng nhập </vt:lpstr>
      <vt:lpstr>TIẾP ĐÓN BỆNH NHÂN </vt:lpstr>
      <vt:lpstr>THÊM MỚI BỆNH NHÂN</vt:lpstr>
      <vt:lpstr>Thăm khám </vt:lpstr>
      <vt:lpstr>Chỉ định CLS</vt:lpstr>
      <vt:lpstr>KÊ  ĐƠN THUỐC</vt:lpstr>
      <vt:lpstr>Chẩn đoán và kết luận </vt:lpstr>
      <vt:lpstr>Thanh toán</vt:lpstr>
      <vt:lpstr>Thanh toán(tiếp)</vt:lpstr>
      <vt:lpstr>TẠM ỨNG(NỘI TRÚ)</vt:lpstr>
      <vt:lpstr>QUẢN LÝ PHÂN BUỒNG GIƯỜNG</vt:lpstr>
      <vt:lpstr>Quản lý phiếu điều trị(Y lệnh nội trú)</vt:lpstr>
      <vt:lpstr>TỔNG HỢP RA VIỆN</vt:lpstr>
      <vt:lpstr>BÁO CÁO BHYT </vt:lpstr>
      <vt:lpstr> CÔNG TY VMS</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KKYBBNL</dc:creator>
  <cp:lastModifiedBy>KKYBBNL</cp:lastModifiedBy>
  <cp:revision>135</cp:revision>
  <dcterms:created xsi:type="dcterms:W3CDTF">2014-05-12T08:10:01Z</dcterms:created>
  <dcterms:modified xsi:type="dcterms:W3CDTF">2015-09-14T15:58:01Z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TC103853799990</vt:lpwstr>
  </property>
</Properties>
</file>